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12" r:id="rId3"/>
    <p:sldId id="322" r:id="rId4"/>
    <p:sldId id="313" r:id="rId5"/>
    <p:sldId id="314" r:id="rId6"/>
    <p:sldId id="327" r:id="rId7"/>
    <p:sldId id="323" r:id="rId8"/>
    <p:sldId id="324" r:id="rId9"/>
    <p:sldId id="325" r:id="rId10"/>
    <p:sldId id="310" r:id="rId11"/>
    <p:sldId id="311" r:id="rId12"/>
    <p:sldId id="339" r:id="rId13"/>
    <p:sldId id="340" r:id="rId14"/>
    <p:sldId id="341" r:id="rId15"/>
    <p:sldId id="331" r:id="rId16"/>
    <p:sldId id="361" r:id="rId17"/>
    <p:sldId id="356" r:id="rId18"/>
    <p:sldId id="357" r:id="rId19"/>
    <p:sldId id="359" r:id="rId20"/>
    <p:sldId id="363" r:id="rId21"/>
    <p:sldId id="364" r:id="rId22"/>
    <p:sldId id="342" r:id="rId23"/>
    <p:sldId id="343" r:id="rId24"/>
    <p:sldId id="344" r:id="rId25"/>
    <p:sldId id="345" r:id="rId26"/>
    <p:sldId id="346" r:id="rId27"/>
    <p:sldId id="360" r:id="rId28"/>
    <p:sldId id="336" r:id="rId29"/>
    <p:sldId id="370" r:id="rId30"/>
    <p:sldId id="348" r:id="rId31"/>
    <p:sldId id="349" r:id="rId32"/>
    <p:sldId id="350" r:id="rId33"/>
    <p:sldId id="355" r:id="rId34"/>
    <p:sldId id="367" r:id="rId35"/>
    <p:sldId id="369" r:id="rId36"/>
    <p:sldId id="365" r:id="rId37"/>
    <p:sldId id="332" r:id="rId38"/>
    <p:sldId id="353" r:id="rId39"/>
    <p:sldId id="354" r:id="rId40"/>
    <p:sldId id="338" r:id="rId41"/>
    <p:sldId id="320" r:id="rId42"/>
    <p:sldId id="32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Pike Sloan" initials="P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2060"/>
    <a:srgbClr val="E3FFF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1731" autoAdjust="0"/>
  </p:normalViewPr>
  <p:slideViewPr>
    <p:cSldViewPr>
      <p:cViewPr varScale="1">
        <p:scale>
          <a:sx n="94" d="100"/>
          <a:sy n="94" d="100"/>
        </p:scale>
        <p:origin x="-3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3.xml.rels><?xml version="1.0" encoding="UTF-8" standalone="yes"?>
<Relationships xmlns="http://schemas.openxmlformats.org/package/2006/relationships"><Relationship Id="rId1" Type="http://schemas.openxmlformats.org/officeDocument/2006/relationships/oleObject" Target="file:///C:\Users\ppsloan\AppData\Local\Microsoft\Windows\Temporary%20Internet%20Files\Content.Outlook\HEK3W3DM\AverageSphereIntensity_fi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1"/>
          <c:order val="0"/>
          <c:tx>
            <c:v>BB</c:v>
          </c:tx>
          <c:spPr>
            <a:ln w="38100"/>
          </c:spPr>
          <c:marker>
            <c:symbol val="none"/>
          </c:marker>
          <c:xVal>
            <c:numRef>
              <c:f>Sheet1!$A$33:$A$65</c:f>
              <c:numCache>
                <c:formatCode>General</c:formatCode>
                <c:ptCount val="33"/>
                <c:pt idx="0">
                  <c:v>0.37500000000000105</c:v>
                </c:pt>
                <c:pt idx="1">
                  <c:v>0.39062500000000105</c:v>
                </c:pt>
                <c:pt idx="2">
                  <c:v>0.40625</c:v>
                </c:pt>
                <c:pt idx="3">
                  <c:v>0.42187500000000105</c:v>
                </c:pt>
                <c:pt idx="4">
                  <c:v>0.43750000000000105</c:v>
                </c:pt>
                <c:pt idx="5">
                  <c:v>0.453125</c:v>
                </c:pt>
                <c:pt idx="6">
                  <c:v>0.46875</c:v>
                </c:pt>
                <c:pt idx="7">
                  <c:v>0.48437500000000105</c:v>
                </c:pt>
                <c:pt idx="8">
                  <c:v>0.5</c:v>
                </c:pt>
                <c:pt idx="9">
                  <c:v>0.51562500000000222</c:v>
                </c:pt>
                <c:pt idx="10">
                  <c:v>0.53125</c:v>
                </c:pt>
                <c:pt idx="11">
                  <c:v>0.54687500000000222</c:v>
                </c:pt>
                <c:pt idx="12">
                  <c:v>0.5625</c:v>
                </c:pt>
                <c:pt idx="13">
                  <c:v>0.57812500000000222</c:v>
                </c:pt>
                <c:pt idx="14">
                  <c:v>0.59375000000000122</c:v>
                </c:pt>
                <c:pt idx="15">
                  <c:v>0.60937500000000222</c:v>
                </c:pt>
                <c:pt idx="16">
                  <c:v>0.62500000000000222</c:v>
                </c:pt>
                <c:pt idx="17">
                  <c:v>0.64062500000000422</c:v>
                </c:pt>
                <c:pt idx="18">
                  <c:v>0.65625000000000222</c:v>
                </c:pt>
                <c:pt idx="19">
                  <c:v>0.67187500000000422</c:v>
                </c:pt>
                <c:pt idx="20">
                  <c:v>0.68750000000000122</c:v>
                </c:pt>
                <c:pt idx="21">
                  <c:v>0.70312500000000222</c:v>
                </c:pt>
                <c:pt idx="22">
                  <c:v>0.71875000000000222</c:v>
                </c:pt>
                <c:pt idx="23">
                  <c:v>0.73437500000000222</c:v>
                </c:pt>
                <c:pt idx="24">
                  <c:v>0.75000000000000222</c:v>
                </c:pt>
                <c:pt idx="25">
                  <c:v>0.76562500000000422</c:v>
                </c:pt>
                <c:pt idx="26">
                  <c:v>0.78125</c:v>
                </c:pt>
                <c:pt idx="27">
                  <c:v>0.79687500000000222</c:v>
                </c:pt>
                <c:pt idx="28">
                  <c:v>0.8125</c:v>
                </c:pt>
                <c:pt idx="29">
                  <c:v>0.82812500000000222</c:v>
                </c:pt>
                <c:pt idx="30">
                  <c:v>0.84375000000000222</c:v>
                </c:pt>
                <c:pt idx="31">
                  <c:v>0.85937500000000222</c:v>
                </c:pt>
                <c:pt idx="32">
                  <c:v>0.87500000000000222</c:v>
                </c:pt>
              </c:numCache>
            </c:numRef>
          </c:xVal>
          <c:yVal>
            <c:numRef>
              <c:f>Sheet1!$L$33:$L$65</c:f>
              <c:numCache>
                <c:formatCode>General</c:formatCode>
                <c:ptCount val="33"/>
                <c:pt idx="0">
                  <c:v>0</c:v>
                </c:pt>
                <c:pt idx="1">
                  <c:v>6.2500000000000139E-2</c:v>
                </c:pt>
                <c:pt idx="2">
                  <c:v>0.125</c:v>
                </c:pt>
                <c:pt idx="3">
                  <c:v>0.18750000000000044</c:v>
                </c:pt>
                <c:pt idx="4">
                  <c:v>0.25</c:v>
                </c:pt>
                <c:pt idx="5">
                  <c:v>0.31250000000000105</c:v>
                </c:pt>
                <c:pt idx="6">
                  <c:v>0.37500000000000105</c:v>
                </c:pt>
                <c:pt idx="7">
                  <c:v>0.43750000000000105</c:v>
                </c:pt>
                <c:pt idx="8">
                  <c:v>0.5</c:v>
                </c:pt>
                <c:pt idx="9">
                  <c:v>0.5625</c:v>
                </c:pt>
                <c:pt idx="10">
                  <c:v>0.62500000000000222</c:v>
                </c:pt>
                <c:pt idx="11">
                  <c:v>0.68750000000000122</c:v>
                </c:pt>
                <c:pt idx="12">
                  <c:v>0.75000000000000222</c:v>
                </c:pt>
                <c:pt idx="13">
                  <c:v>0.8125</c:v>
                </c:pt>
                <c:pt idx="14">
                  <c:v>0.87500000000000222</c:v>
                </c:pt>
                <c:pt idx="15">
                  <c:v>0.9375</c:v>
                </c:pt>
                <c:pt idx="16">
                  <c:v>1</c:v>
                </c:pt>
                <c:pt idx="17">
                  <c:v>0.9375</c:v>
                </c:pt>
                <c:pt idx="18">
                  <c:v>0.87500000000000222</c:v>
                </c:pt>
                <c:pt idx="19">
                  <c:v>0.8125</c:v>
                </c:pt>
                <c:pt idx="20">
                  <c:v>0.75000000000000222</c:v>
                </c:pt>
                <c:pt idx="21">
                  <c:v>0.68750000000000122</c:v>
                </c:pt>
                <c:pt idx="22">
                  <c:v>0.62500000000000222</c:v>
                </c:pt>
                <c:pt idx="23">
                  <c:v>0.5625</c:v>
                </c:pt>
                <c:pt idx="24">
                  <c:v>0.5</c:v>
                </c:pt>
                <c:pt idx="25">
                  <c:v>0.43750000000000105</c:v>
                </c:pt>
                <c:pt idx="26">
                  <c:v>0.37500000000000105</c:v>
                </c:pt>
                <c:pt idx="27">
                  <c:v>0.31250000000000105</c:v>
                </c:pt>
                <c:pt idx="28">
                  <c:v>0.25</c:v>
                </c:pt>
                <c:pt idx="29">
                  <c:v>0.18750000000000044</c:v>
                </c:pt>
                <c:pt idx="30">
                  <c:v>0.125</c:v>
                </c:pt>
                <c:pt idx="31">
                  <c:v>6.2500000000000139E-2</c:v>
                </c:pt>
                <c:pt idx="32">
                  <c:v>0</c:v>
                </c:pt>
              </c:numCache>
            </c:numRef>
          </c:yVal>
        </c:ser>
        <c:axId val="51305856"/>
        <c:axId val="56829056"/>
      </c:scatterChart>
      <c:valAx>
        <c:axId val="51305856"/>
        <c:scaling>
          <c:orientation val="minMax"/>
          <c:max val="0.87500000000000278"/>
          <c:min val="0.37500000000000133"/>
        </c:scaling>
        <c:delete val="1"/>
        <c:axPos val="b"/>
        <c:numFmt formatCode="General" sourceLinked="1"/>
        <c:tickLblPos val="nextTo"/>
        <c:crossAx val="56829056"/>
        <c:crosses val="autoZero"/>
        <c:crossBetween val="midCat"/>
      </c:valAx>
      <c:valAx>
        <c:axId val="56829056"/>
        <c:scaling>
          <c:orientation val="minMax"/>
          <c:max val="1.1000000000000001"/>
          <c:min val="0"/>
        </c:scaling>
        <c:axPos val="l"/>
        <c:majorGridlines/>
        <c:numFmt formatCode="General" sourceLinked="1"/>
        <c:tickLblPos val="nextTo"/>
        <c:crossAx val="51305856"/>
        <c:crosses val="autoZero"/>
        <c:crossBetween val="midCat"/>
        <c:majorUnit val="1"/>
      </c:valAx>
      <c:spPr>
        <a:noFill/>
        <a:ln w="25400">
          <a:noFill/>
        </a:ln>
      </c:spPr>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v>BA</c:v>
          </c:tx>
          <c:spPr>
            <a:ln w="38100">
              <a:solidFill>
                <a:prstClr val="black"/>
              </a:solidFill>
            </a:ln>
          </c:spPr>
          <c:marker>
            <c:symbol val="none"/>
          </c:marker>
          <c:xVal>
            <c:numRef>
              <c:f>Sheet1!$A$33:$A$65</c:f>
              <c:numCache>
                <c:formatCode>General</c:formatCode>
                <c:ptCount val="33"/>
                <c:pt idx="0">
                  <c:v>0.37500000000000061</c:v>
                </c:pt>
                <c:pt idx="1">
                  <c:v>0.39062500000000061</c:v>
                </c:pt>
                <c:pt idx="2">
                  <c:v>0.40625</c:v>
                </c:pt>
                <c:pt idx="3">
                  <c:v>0.42187500000000061</c:v>
                </c:pt>
                <c:pt idx="4">
                  <c:v>0.43750000000000061</c:v>
                </c:pt>
                <c:pt idx="5">
                  <c:v>0.453125</c:v>
                </c:pt>
                <c:pt idx="6">
                  <c:v>0.46875</c:v>
                </c:pt>
                <c:pt idx="7">
                  <c:v>0.48437500000000061</c:v>
                </c:pt>
                <c:pt idx="8">
                  <c:v>0.5</c:v>
                </c:pt>
                <c:pt idx="9">
                  <c:v>0.51562500000000133</c:v>
                </c:pt>
                <c:pt idx="10">
                  <c:v>0.53125</c:v>
                </c:pt>
                <c:pt idx="11">
                  <c:v>0.54687500000000133</c:v>
                </c:pt>
                <c:pt idx="12">
                  <c:v>0.5625</c:v>
                </c:pt>
                <c:pt idx="13">
                  <c:v>0.57812500000000133</c:v>
                </c:pt>
                <c:pt idx="14">
                  <c:v>0.59375</c:v>
                </c:pt>
                <c:pt idx="15">
                  <c:v>0.60937500000000133</c:v>
                </c:pt>
                <c:pt idx="16">
                  <c:v>0.62500000000000133</c:v>
                </c:pt>
                <c:pt idx="17">
                  <c:v>0.64062500000000244</c:v>
                </c:pt>
                <c:pt idx="18">
                  <c:v>0.65625000000000133</c:v>
                </c:pt>
                <c:pt idx="19">
                  <c:v>0.67187500000000244</c:v>
                </c:pt>
                <c:pt idx="20">
                  <c:v>0.6875</c:v>
                </c:pt>
                <c:pt idx="21">
                  <c:v>0.70312500000000133</c:v>
                </c:pt>
                <c:pt idx="22">
                  <c:v>0.71875000000000133</c:v>
                </c:pt>
                <c:pt idx="23">
                  <c:v>0.73437500000000133</c:v>
                </c:pt>
                <c:pt idx="24">
                  <c:v>0.75000000000000133</c:v>
                </c:pt>
                <c:pt idx="25">
                  <c:v>0.76562500000000244</c:v>
                </c:pt>
                <c:pt idx="26">
                  <c:v>0.78125</c:v>
                </c:pt>
                <c:pt idx="27">
                  <c:v>0.79687500000000133</c:v>
                </c:pt>
                <c:pt idx="28">
                  <c:v>0.8125</c:v>
                </c:pt>
                <c:pt idx="29">
                  <c:v>0.82812500000000133</c:v>
                </c:pt>
                <c:pt idx="30">
                  <c:v>0.84375000000000133</c:v>
                </c:pt>
                <c:pt idx="31">
                  <c:v>0.85937500000000133</c:v>
                </c:pt>
                <c:pt idx="32">
                  <c:v>0.87500000000000133</c:v>
                </c:pt>
              </c:numCache>
            </c:numRef>
          </c:xVal>
          <c:yVal>
            <c:numRef>
              <c:f>Sheet1!$R$33:$R$65</c:f>
              <c:numCache>
                <c:formatCode>General</c:formatCode>
                <c:ptCount val="33"/>
                <c:pt idx="0">
                  <c:v>1</c:v>
                </c:pt>
                <c:pt idx="1">
                  <c:v>0.99966538123631976</c:v>
                </c:pt>
                <c:pt idx="2">
                  <c:v>0.99928323389884421</c:v>
                </c:pt>
                <c:pt idx="3">
                  <c:v>0.99884265755587764</c:v>
                </c:pt>
                <c:pt idx="4">
                  <c:v>0.99832914258257865</c:v>
                </c:pt>
                <c:pt idx="5">
                  <c:v>0.997722941572594</c:v>
                </c:pt>
                <c:pt idx="6">
                  <c:v>0.9969964714230426</c:v>
                </c:pt>
                <c:pt idx="7">
                  <c:v>0.99610999887565865</c:v>
                </c:pt>
                <c:pt idx="8">
                  <c:v>0.99500412254553872</c:v>
                </c:pt>
                <c:pt idx="9">
                  <c:v>0.99358588445433349</c:v>
                </c:pt>
                <c:pt idx="10">
                  <c:v>0.99170117750935083</c:v>
                </c:pt>
                <c:pt idx="11">
                  <c:v>0.98907456814261918</c:v>
                </c:pt>
                <c:pt idx="12">
                  <c:v>0.19197263272693546</c:v>
                </c:pt>
                <c:pt idx="13">
                  <c:v>0.11269424343016972</c:v>
                </c:pt>
                <c:pt idx="14">
                  <c:v>5.6772055388035897E-2</c:v>
                </c:pt>
                <c:pt idx="15">
                  <c:v>2.0693541321888626E-2</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yVal>
        </c:ser>
        <c:axId val="96007680"/>
        <c:axId val="96009216"/>
      </c:scatterChart>
      <c:valAx>
        <c:axId val="96007680"/>
        <c:scaling>
          <c:orientation val="minMax"/>
          <c:max val="0.87500000000000333"/>
          <c:min val="0.37500000000000161"/>
        </c:scaling>
        <c:delete val="1"/>
        <c:axPos val="b"/>
        <c:numFmt formatCode="General" sourceLinked="1"/>
        <c:tickLblPos val="nextTo"/>
        <c:crossAx val="96009216"/>
        <c:crosses val="autoZero"/>
        <c:crossBetween val="midCat"/>
      </c:valAx>
      <c:valAx>
        <c:axId val="96009216"/>
        <c:scaling>
          <c:orientation val="minMax"/>
          <c:max val="1.01"/>
          <c:min val="-2.0000000000000011E-2"/>
        </c:scaling>
        <c:axPos val="l"/>
        <c:majorGridlines/>
        <c:numFmt formatCode="General" sourceLinked="1"/>
        <c:tickLblPos val="none"/>
        <c:crossAx val="96007680"/>
        <c:crosses val="autoZero"/>
        <c:crossBetween val="midCat"/>
        <c:majorUnit val="1.01"/>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2"/>
          <c:order val="0"/>
          <c:tx>
            <c:v>BC</c:v>
          </c:tx>
          <c:spPr>
            <a:ln w="38100">
              <a:solidFill>
                <a:prstClr val="black"/>
              </a:solidFill>
            </a:ln>
          </c:spPr>
          <c:marker>
            <c:symbol val="none"/>
          </c:marker>
          <c:xVal>
            <c:numRef>
              <c:f>Sheet1!$A$33:$A$65</c:f>
              <c:numCache>
                <c:formatCode>General</c:formatCode>
                <c:ptCount val="33"/>
                <c:pt idx="0">
                  <c:v>0.375000000000001</c:v>
                </c:pt>
                <c:pt idx="1">
                  <c:v>0.390625000000001</c:v>
                </c:pt>
                <c:pt idx="2">
                  <c:v>0.40625</c:v>
                </c:pt>
                <c:pt idx="3">
                  <c:v>0.421875000000001</c:v>
                </c:pt>
                <c:pt idx="4">
                  <c:v>0.437500000000001</c:v>
                </c:pt>
                <c:pt idx="5">
                  <c:v>0.453125</c:v>
                </c:pt>
                <c:pt idx="6">
                  <c:v>0.46875</c:v>
                </c:pt>
                <c:pt idx="7">
                  <c:v>0.484375000000001</c:v>
                </c:pt>
                <c:pt idx="8">
                  <c:v>0.5</c:v>
                </c:pt>
                <c:pt idx="9">
                  <c:v>0.51562500000000211</c:v>
                </c:pt>
                <c:pt idx="10">
                  <c:v>0.53125</c:v>
                </c:pt>
                <c:pt idx="11">
                  <c:v>0.54687500000000211</c:v>
                </c:pt>
                <c:pt idx="12">
                  <c:v>0.5625</c:v>
                </c:pt>
                <c:pt idx="13">
                  <c:v>0.57812500000000211</c:v>
                </c:pt>
                <c:pt idx="14">
                  <c:v>0.59375</c:v>
                </c:pt>
                <c:pt idx="15">
                  <c:v>0.60937500000000211</c:v>
                </c:pt>
                <c:pt idx="16">
                  <c:v>0.62500000000000211</c:v>
                </c:pt>
                <c:pt idx="17">
                  <c:v>0.640625000000004</c:v>
                </c:pt>
                <c:pt idx="18">
                  <c:v>0.65625000000000211</c:v>
                </c:pt>
                <c:pt idx="19">
                  <c:v>0.671875000000004</c:v>
                </c:pt>
                <c:pt idx="20">
                  <c:v>0.6875</c:v>
                </c:pt>
                <c:pt idx="21">
                  <c:v>0.70312500000000211</c:v>
                </c:pt>
                <c:pt idx="22">
                  <c:v>0.71875000000000211</c:v>
                </c:pt>
                <c:pt idx="23">
                  <c:v>0.73437500000000211</c:v>
                </c:pt>
                <c:pt idx="24">
                  <c:v>0.75000000000000211</c:v>
                </c:pt>
                <c:pt idx="25">
                  <c:v>0.765625000000004</c:v>
                </c:pt>
                <c:pt idx="26">
                  <c:v>0.78125</c:v>
                </c:pt>
                <c:pt idx="27">
                  <c:v>0.79687500000000211</c:v>
                </c:pt>
                <c:pt idx="28">
                  <c:v>0.8125</c:v>
                </c:pt>
                <c:pt idx="29">
                  <c:v>0.82812500000000211</c:v>
                </c:pt>
                <c:pt idx="30">
                  <c:v>0.84375000000000211</c:v>
                </c:pt>
                <c:pt idx="31">
                  <c:v>0.85937500000000211</c:v>
                </c:pt>
                <c:pt idx="32">
                  <c:v>0.87500000000000211</c:v>
                </c:pt>
              </c:numCache>
            </c:numRef>
          </c:xVal>
          <c:yVal>
            <c:numRef>
              <c:f>Sheet1!$T$33:$T$65</c:f>
              <c:numCache>
                <c:formatCode>General</c:formatCode>
                <c:ptCount val="3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1.0044740877669101E-3</c:v>
                </c:pt>
                <c:pt idx="18">
                  <c:v>3.8038782867043878E-3</c:v>
                </c:pt>
                <c:pt idx="19">
                  <c:v>1.0592006393337426E-2</c:v>
                </c:pt>
                <c:pt idx="20">
                  <c:v>2.5860525908074392E-2</c:v>
                </c:pt>
                <c:pt idx="21">
                  <c:v>5.8279177492018386E-2</c:v>
                </c:pt>
                <c:pt idx="22">
                  <c:v>0.12260964576431672</c:v>
                </c:pt>
                <c:pt idx="23">
                  <c:v>0.23740414564672258</c:v>
                </c:pt>
                <c:pt idx="24">
                  <c:v>0.40946132868483298</c:v>
                </c:pt>
                <c:pt idx="25">
                  <c:v>0.60963145527891693</c:v>
                </c:pt>
                <c:pt idx="26">
                  <c:v>0.78250874238910961</c:v>
                </c:pt>
                <c:pt idx="27">
                  <c:v>0.89576465933969263</c:v>
                </c:pt>
                <c:pt idx="28">
                  <c:v>0.95590727465029213</c:v>
                </c:pt>
                <c:pt idx="29">
                  <c:v>0.98348207398228893</c:v>
                </c:pt>
                <c:pt idx="30">
                  <c:v>0.99474490468206467</c:v>
                </c:pt>
                <c:pt idx="31">
                  <c:v>0.99880395663833565</c:v>
                </c:pt>
                <c:pt idx="32">
                  <c:v>1</c:v>
                </c:pt>
              </c:numCache>
            </c:numRef>
          </c:yVal>
        </c:ser>
        <c:axId val="95209344"/>
        <c:axId val="95210880"/>
      </c:scatterChart>
      <c:valAx>
        <c:axId val="95209344"/>
        <c:scaling>
          <c:orientation val="minMax"/>
          <c:max val="0.87500000000000311"/>
          <c:min val="0.3750000000000015"/>
        </c:scaling>
        <c:delete val="1"/>
        <c:axPos val="b"/>
        <c:numFmt formatCode="General" sourceLinked="1"/>
        <c:tickLblPos val="nextTo"/>
        <c:crossAx val="95210880"/>
        <c:crosses val="autoZero"/>
        <c:crossBetween val="midCat"/>
      </c:valAx>
      <c:valAx>
        <c:axId val="95210880"/>
        <c:scaling>
          <c:orientation val="minMax"/>
          <c:max val="1.1000000000000001"/>
          <c:min val="-2.0000000000000011E-2"/>
        </c:scaling>
        <c:axPos val="l"/>
        <c:majorGridlines/>
        <c:numFmt formatCode="General" sourceLinked="1"/>
        <c:tickLblPos val="none"/>
        <c:crossAx val="95209344"/>
        <c:crosses val="autoZero"/>
        <c:crossBetween val="midCat"/>
        <c:majorUnit val="1"/>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1"/>
          <c:order val="0"/>
          <c:tx>
            <c:v>BB</c:v>
          </c:tx>
          <c:spPr>
            <a:ln w="38100">
              <a:solidFill>
                <a:schemeClr val="tx1"/>
              </a:solidFill>
            </a:ln>
          </c:spPr>
          <c:marker>
            <c:symbol val="none"/>
          </c:marker>
          <c:xVal>
            <c:numRef>
              <c:f>Sheet1!$A$33:$A$65</c:f>
              <c:numCache>
                <c:formatCode>General</c:formatCode>
                <c:ptCount val="33"/>
                <c:pt idx="0">
                  <c:v>0.37500000000000039</c:v>
                </c:pt>
                <c:pt idx="1">
                  <c:v>0.39062500000000039</c:v>
                </c:pt>
                <c:pt idx="2">
                  <c:v>0.40625</c:v>
                </c:pt>
                <c:pt idx="3">
                  <c:v>0.42187500000000039</c:v>
                </c:pt>
                <c:pt idx="4">
                  <c:v>0.43750000000000039</c:v>
                </c:pt>
                <c:pt idx="5">
                  <c:v>0.453125</c:v>
                </c:pt>
                <c:pt idx="6">
                  <c:v>0.46875</c:v>
                </c:pt>
                <c:pt idx="7">
                  <c:v>0.48437500000000039</c:v>
                </c:pt>
                <c:pt idx="8">
                  <c:v>0.5</c:v>
                </c:pt>
                <c:pt idx="9">
                  <c:v>0.51562500000000089</c:v>
                </c:pt>
                <c:pt idx="10">
                  <c:v>0.53125</c:v>
                </c:pt>
                <c:pt idx="11">
                  <c:v>0.54687500000000089</c:v>
                </c:pt>
                <c:pt idx="12">
                  <c:v>0.5625</c:v>
                </c:pt>
                <c:pt idx="13">
                  <c:v>0.57812500000000089</c:v>
                </c:pt>
                <c:pt idx="14">
                  <c:v>0.59375</c:v>
                </c:pt>
                <c:pt idx="15">
                  <c:v>0.60937500000000089</c:v>
                </c:pt>
                <c:pt idx="16">
                  <c:v>0.62500000000000089</c:v>
                </c:pt>
                <c:pt idx="17">
                  <c:v>0.64062500000000155</c:v>
                </c:pt>
                <c:pt idx="18">
                  <c:v>0.65625000000000089</c:v>
                </c:pt>
                <c:pt idx="19">
                  <c:v>0.67187500000000155</c:v>
                </c:pt>
                <c:pt idx="20">
                  <c:v>0.6875</c:v>
                </c:pt>
                <c:pt idx="21">
                  <c:v>0.70312500000000089</c:v>
                </c:pt>
                <c:pt idx="22">
                  <c:v>0.71875000000000089</c:v>
                </c:pt>
                <c:pt idx="23">
                  <c:v>0.73437500000000089</c:v>
                </c:pt>
                <c:pt idx="24">
                  <c:v>0.75000000000000089</c:v>
                </c:pt>
                <c:pt idx="25">
                  <c:v>0.76562500000000155</c:v>
                </c:pt>
                <c:pt idx="26">
                  <c:v>0.78125</c:v>
                </c:pt>
                <c:pt idx="27">
                  <c:v>0.79687500000000089</c:v>
                </c:pt>
                <c:pt idx="28">
                  <c:v>0.8125</c:v>
                </c:pt>
                <c:pt idx="29">
                  <c:v>0.82812500000000089</c:v>
                </c:pt>
                <c:pt idx="30">
                  <c:v>0.84375000000000089</c:v>
                </c:pt>
                <c:pt idx="31">
                  <c:v>0.85937500000000089</c:v>
                </c:pt>
                <c:pt idx="32">
                  <c:v>0.87500000000000089</c:v>
                </c:pt>
              </c:numCache>
            </c:numRef>
          </c:xVal>
          <c:yVal>
            <c:numRef>
              <c:f>Sheet1!$S$33:$S$65</c:f>
              <c:numCache>
                <c:formatCode>General</c:formatCode>
                <c:ptCount val="33"/>
                <c:pt idx="0">
                  <c:v>0</c:v>
                </c:pt>
                <c:pt idx="1">
                  <c:v>3.3461876367890588E-4</c:v>
                </c:pt>
                <c:pt idx="2">
                  <c:v>7.1676610115580864E-4</c:v>
                </c:pt>
                <c:pt idx="3">
                  <c:v>1.1573424441246895E-3</c:v>
                </c:pt>
                <c:pt idx="4">
                  <c:v>1.6708574174213251E-3</c:v>
                </c:pt>
                <c:pt idx="5">
                  <c:v>2.2770584274060448E-3</c:v>
                </c:pt>
                <c:pt idx="6">
                  <c:v>3.0035285769573904E-3</c:v>
                </c:pt>
                <c:pt idx="7">
                  <c:v>3.8900011243399096E-3</c:v>
                </c:pt>
                <c:pt idx="8">
                  <c:v>4.9958774544613472E-3</c:v>
                </c:pt>
                <c:pt idx="9">
                  <c:v>6.4141155456660295E-3</c:v>
                </c:pt>
                <c:pt idx="10">
                  <c:v>8.2988224906491506E-3</c:v>
                </c:pt>
                <c:pt idx="11">
                  <c:v>1.0925431857379101E-2</c:v>
                </c:pt>
                <c:pt idx="12">
                  <c:v>0.80802736727306468</c:v>
                </c:pt>
                <c:pt idx="13">
                  <c:v>0.88730575656983146</c:v>
                </c:pt>
                <c:pt idx="14">
                  <c:v>0.94322794461196358</c:v>
                </c:pt>
                <c:pt idx="15">
                  <c:v>0.9793064586781125</c:v>
                </c:pt>
                <c:pt idx="16">
                  <c:v>1</c:v>
                </c:pt>
                <c:pt idx="17">
                  <c:v>0.99899552591223206</c:v>
                </c:pt>
                <c:pt idx="18">
                  <c:v>0.99619612171329486</c:v>
                </c:pt>
                <c:pt idx="19">
                  <c:v>0.98940799360666176</c:v>
                </c:pt>
                <c:pt idx="20">
                  <c:v>0.97413947409192569</c:v>
                </c:pt>
                <c:pt idx="21">
                  <c:v>0.94172082250798272</c:v>
                </c:pt>
                <c:pt idx="22">
                  <c:v>0.87739035423568423</c:v>
                </c:pt>
                <c:pt idx="23">
                  <c:v>0.76259585435327992</c:v>
                </c:pt>
                <c:pt idx="24">
                  <c:v>0.59053867131516657</c:v>
                </c:pt>
                <c:pt idx="25">
                  <c:v>0.39036854472108601</c:v>
                </c:pt>
                <c:pt idx="26">
                  <c:v>0.21749125761089075</c:v>
                </c:pt>
                <c:pt idx="27">
                  <c:v>0.10423534066030742</c:v>
                </c:pt>
                <c:pt idx="28">
                  <c:v>4.4092725349710246E-2</c:v>
                </c:pt>
                <c:pt idx="29">
                  <c:v>1.6517926017708025E-2</c:v>
                </c:pt>
                <c:pt idx="30">
                  <c:v>5.2550953179352549E-3</c:v>
                </c:pt>
                <c:pt idx="31">
                  <c:v>1.1960433616657517E-3</c:v>
                </c:pt>
                <c:pt idx="32">
                  <c:v>0</c:v>
                </c:pt>
              </c:numCache>
            </c:numRef>
          </c:yVal>
        </c:ser>
        <c:axId val="95305088"/>
        <c:axId val="95327360"/>
      </c:scatterChart>
      <c:valAx>
        <c:axId val="95305088"/>
        <c:scaling>
          <c:orientation val="minMax"/>
          <c:max val="0.87500000000000266"/>
          <c:min val="0.37500000000000128"/>
        </c:scaling>
        <c:delete val="1"/>
        <c:axPos val="b"/>
        <c:numFmt formatCode="General" sourceLinked="1"/>
        <c:tickLblPos val="nextTo"/>
        <c:crossAx val="95327360"/>
        <c:crosses val="autoZero"/>
        <c:crossBetween val="midCat"/>
      </c:valAx>
      <c:valAx>
        <c:axId val="95327360"/>
        <c:scaling>
          <c:orientation val="minMax"/>
          <c:max val="1.01"/>
          <c:min val="-2.0000000000000011E-2"/>
        </c:scaling>
        <c:axPos val="l"/>
        <c:majorGridlines/>
        <c:numFmt formatCode="General" sourceLinked="1"/>
        <c:tickLblPos val="none"/>
        <c:crossAx val="95305088"/>
        <c:crosses val="autoZero"/>
        <c:crossBetween val="midCat"/>
        <c:majorUnit val="1.01"/>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4.8806967279313523E-2"/>
          <c:y val="5.3498049885163303E-2"/>
          <c:w val="0.83405684083982301"/>
          <c:h val="0.85391118085933659"/>
        </c:manualLayout>
      </c:layout>
      <c:lineChart>
        <c:grouping val="standard"/>
        <c:ser>
          <c:idx val="0"/>
          <c:order val="0"/>
          <c:spPr>
            <a:ln w="38100">
              <a:solidFill>
                <a:srgbClr val="000080"/>
              </a:solidFill>
              <a:prstDash val="solid"/>
            </a:ln>
          </c:spPr>
          <c:marker>
            <c:symbol val="none"/>
          </c:marker>
          <c:val>
            <c:numRef>
              <c:f>Sheet2!$C$2:$C$65</c:f>
              <c:numCache>
                <c:formatCode>General</c:formatCode>
                <c:ptCount val="6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numCache>
            </c:numRef>
          </c:val>
        </c:ser>
        <c:ser>
          <c:idx val="1"/>
          <c:order val="1"/>
          <c:spPr>
            <a:ln w="38100">
              <a:solidFill>
                <a:srgbClr val="FF00FF"/>
              </a:solidFill>
              <a:prstDash val="solid"/>
            </a:ln>
          </c:spPr>
          <c:marker>
            <c:symbol val="none"/>
          </c:marker>
          <c:val>
            <c:numRef>
              <c:f>Sheet2!$D$2:$D$65</c:f>
              <c:numCache>
                <c:formatCode>General</c:formatCode>
                <c:ptCount val="64"/>
                <c:pt idx="0">
                  <c:v>0.67055851000000111</c:v>
                </c:pt>
                <c:pt idx="1">
                  <c:v>0.67823917000000122</c:v>
                </c:pt>
                <c:pt idx="2">
                  <c:v>0.68593901000000124</c:v>
                </c:pt>
                <c:pt idx="3">
                  <c:v>0.69351119000000006</c:v>
                </c:pt>
                <c:pt idx="4">
                  <c:v>0.70101827000000005</c:v>
                </c:pt>
                <c:pt idx="5">
                  <c:v>0.70842689000000003</c:v>
                </c:pt>
                <c:pt idx="6">
                  <c:v>0.71577018000000003</c:v>
                </c:pt>
                <c:pt idx="7">
                  <c:v>0.72303247000000004</c:v>
                </c:pt>
                <c:pt idx="8">
                  <c:v>0.73021972000000002</c:v>
                </c:pt>
                <c:pt idx="9">
                  <c:v>0.73732889000000124</c:v>
                </c:pt>
                <c:pt idx="10">
                  <c:v>0.74436813999999996</c:v>
                </c:pt>
                <c:pt idx="11">
                  <c:v>0.75133132999999996</c:v>
                </c:pt>
                <c:pt idx="12">
                  <c:v>0.75822042999999995</c:v>
                </c:pt>
                <c:pt idx="13">
                  <c:v>0.76503509000000136</c:v>
                </c:pt>
                <c:pt idx="14">
                  <c:v>0.77177769000000174</c:v>
                </c:pt>
                <c:pt idx="15">
                  <c:v>0.77844644000000063</c:v>
                </c:pt>
                <c:pt idx="16">
                  <c:v>0.78504359999999951</c:v>
                </c:pt>
                <c:pt idx="17">
                  <c:v>0.79156684999999838</c:v>
                </c:pt>
                <c:pt idx="18">
                  <c:v>0.79801911000000003</c:v>
                </c:pt>
                <c:pt idx="19">
                  <c:v>0.80439769999999999</c:v>
                </c:pt>
                <c:pt idx="20">
                  <c:v>0.81070465000000136</c:v>
                </c:pt>
                <c:pt idx="21">
                  <c:v>0.81693912000000002</c:v>
                </c:pt>
                <c:pt idx="22">
                  <c:v>0.82310139999999998</c:v>
                </c:pt>
                <c:pt idx="23">
                  <c:v>0.82919072999999999</c:v>
                </c:pt>
                <c:pt idx="24">
                  <c:v>0.8352077</c:v>
                </c:pt>
                <c:pt idx="25">
                  <c:v>0.84115207000000003</c:v>
                </c:pt>
                <c:pt idx="26">
                  <c:v>0.84702312999999996</c:v>
                </c:pt>
                <c:pt idx="27">
                  <c:v>0.85282075000000124</c:v>
                </c:pt>
                <c:pt idx="28">
                  <c:v>0.85854470999999999</c:v>
                </c:pt>
                <c:pt idx="29">
                  <c:v>0.86419457000000111</c:v>
                </c:pt>
                <c:pt idx="30">
                  <c:v>0.86976993000000136</c:v>
                </c:pt>
                <c:pt idx="31">
                  <c:v>0.8752697699999995</c:v>
                </c:pt>
                <c:pt idx="32">
                  <c:v>0.88069397000000005</c:v>
                </c:pt>
                <c:pt idx="33">
                  <c:v>0.88604176000000001</c:v>
                </c:pt>
                <c:pt idx="34">
                  <c:v>0.89131223999999876</c:v>
                </c:pt>
                <c:pt idx="35">
                  <c:v>0.89650439999999876</c:v>
                </c:pt>
                <c:pt idx="36">
                  <c:v>0.90161771000000002</c:v>
                </c:pt>
                <c:pt idx="37">
                  <c:v>0.90665077999999999</c:v>
                </c:pt>
                <c:pt idx="38">
                  <c:v>0.91160255999999951</c:v>
                </c:pt>
                <c:pt idx="39">
                  <c:v>0.91647177999999996</c:v>
                </c:pt>
                <c:pt idx="40">
                  <c:v>0.92125701999999998</c:v>
                </c:pt>
                <c:pt idx="41">
                  <c:v>0.92595678999999875</c:v>
                </c:pt>
                <c:pt idx="42">
                  <c:v>0.93056928999999888</c:v>
                </c:pt>
                <c:pt idx="43">
                  <c:v>0.93509281000000111</c:v>
                </c:pt>
                <c:pt idx="44">
                  <c:v>0.93952513000000004</c:v>
                </c:pt>
                <c:pt idx="45">
                  <c:v>0.94386398999999876</c:v>
                </c:pt>
                <c:pt idx="46">
                  <c:v>0.94810671000000002</c:v>
                </c:pt>
                <c:pt idx="47">
                  <c:v>0.95225071999999999</c:v>
                </c:pt>
                <c:pt idx="48">
                  <c:v>0.95629262999999998</c:v>
                </c:pt>
                <c:pt idx="49">
                  <c:v>0.96022892000000004</c:v>
                </c:pt>
                <c:pt idx="50">
                  <c:v>0.96405560000000123</c:v>
                </c:pt>
                <c:pt idx="51">
                  <c:v>0.96776806999999998</c:v>
                </c:pt>
                <c:pt idx="52">
                  <c:v>0.97136109999999998</c:v>
                </c:pt>
                <c:pt idx="53">
                  <c:v>0.9748286000000016</c:v>
                </c:pt>
                <c:pt idx="54">
                  <c:v>0.9781635399999995</c:v>
                </c:pt>
                <c:pt idx="55">
                  <c:v>0.98135768999999839</c:v>
                </c:pt>
                <c:pt idx="56">
                  <c:v>0.9844009299999984</c:v>
                </c:pt>
                <c:pt idx="57">
                  <c:v>0.98728107999999959</c:v>
                </c:pt>
                <c:pt idx="58">
                  <c:v>0.98998283999999959</c:v>
                </c:pt>
                <c:pt idx="59">
                  <c:v>0.99248641999999876</c:v>
                </c:pt>
                <c:pt idx="60">
                  <c:v>0.9947648</c:v>
                </c:pt>
                <c:pt idx="61">
                  <c:v>0.99677902000000063</c:v>
                </c:pt>
                <c:pt idx="62">
                  <c:v>0.9984655999999984</c:v>
                </c:pt>
                <c:pt idx="63">
                  <c:v>0.99969304000000003</c:v>
                </c:pt>
              </c:numCache>
            </c:numRef>
          </c:val>
        </c:ser>
        <c:ser>
          <c:idx val="2"/>
          <c:order val="2"/>
          <c:spPr>
            <a:ln w="38100">
              <a:solidFill>
                <a:srgbClr val="FFFF00"/>
              </a:solidFill>
              <a:prstDash val="solid"/>
            </a:ln>
          </c:spPr>
          <c:marker>
            <c:symbol val="none"/>
          </c:marker>
          <c:val>
            <c:numRef>
              <c:f>Sheet2!$E$2:$E$65</c:f>
              <c:numCache>
                <c:formatCode>General</c:formatCode>
                <c:ptCount val="64"/>
                <c:pt idx="0">
                  <c:v>0.25627264</c:v>
                </c:pt>
                <c:pt idx="1">
                  <c:v>0.26878911</c:v>
                </c:pt>
                <c:pt idx="2">
                  <c:v>0.28151721000000002</c:v>
                </c:pt>
                <c:pt idx="3">
                  <c:v>0.29427132</c:v>
                </c:pt>
                <c:pt idx="4">
                  <c:v>0.30711544000000002</c:v>
                </c:pt>
                <c:pt idx="5">
                  <c:v>0.32000667000000105</c:v>
                </c:pt>
                <c:pt idx="6">
                  <c:v>0.33298001000000105</c:v>
                </c:pt>
                <c:pt idx="7">
                  <c:v>0.34600958000000032</c:v>
                </c:pt>
                <c:pt idx="8">
                  <c:v>0.35909829000000032</c:v>
                </c:pt>
                <c:pt idx="9">
                  <c:v>0.37223661000000002</c:v>
                </c:pt>
                <c:pt idx="10">
                  <c:v>0.38543120000000008</c:v>
                </c:pt>
                <c:pt idx="11">
                  <c:v>0.39866808000000087</c:v>
                </c:pt>
                <c:pt idx="12">
                  <c:v>0.41194540000000002</c:v>
                </c:pt>
                <c:pt idx="13">
                  <c:v>0.42525744000000004</c:v>
                </c:pt>
                <c:pt idx="14">
                  <c:v>0.43860301000000002</c:v>
                </c:pt>
                <c:pt idx="15">
                  <c:v>0.45197442000000032</c:v>
                </c:pt>
                <c:pt idx="16">
                  <c:v>0.46537048000000086</c:v>
                </c:pt>
                <c:pt idx="17">
                  <c:v>0.47878256000000075</c:v>
                </c:pt>
                <c:pt idx="18">
                  <c:v>0.49221084000000032</c:v>
                </c:pt>
                <c:pt idx="19">
                  <c:v>0.50564593000000124</c:v>
                </c:pt>
                <c:pt idx="20">
                  <c:v>0.5190865999999984</c:v>
                </c:pt>
                <c:pt idx="21">
                  <c:v>0.53252666999999876</c:v>
                </c:pt>
                <c:pt idx="22">
                  <c:v>0.54596203999999959</c:v>
                </c:pt>
                <c:pt idx="23">
                  <c:v>0.55938661000000001</c:v>
                </c:pt>
                <c:pt idx="24">
                  <c:v>0.57279670000000005</c:v>
                </c:pt>
                <c:pt idx="25">
                  <c:v>0.58618729999999875</c:v>
                </c:pt>
                <c:pt idx="26">
                  <c:v>0.59955238999999727</c:v>
                </c:pt>
                <c:pt idx="27">
                  <c:v>0.61288708000000003</c:v>
                </c:pt>
                <c:pt idx="28">
                  <c:v>0.62618618999999875</c:v>
                </c:pt>
                <c:pt idx="29">
                  <c:v>0.63944422999999995</c:v>
                </c:pt>
                <c:pt idx="30">
                  <c:v>0.65265578000000124</c:v>
                </c:pt>
                <c:pt idx="31">
                  <c:v>0.66581404000000111</c:v>
                </c:pt>
                <c:pt idx="32">
                  <c:v>0.67891413000000123</c:v>
                </c:pt>
                <c:pt idx="33">
                  <c:v>0.69194948999999994</c:v>
                </c:pt>
                <c:pt idx="34">
                  <c:v>0.70491373999999996</c:v>
                </c:pt>
                <c:pt idx="35">
                  <c:v>0.7177999000000016</c:v>
                </c:pt>
                <c:pt idx="36">
                  <c:v>0.7306019700000016</c:v>
                </c:pt>
                <c:pt idx="37">
                  <c:v>0.7433120599999995</c:v>
                </c:pt>
                <c:pt idx="38">
                  <c:v>0.75592296999999997</c:v>
                </c:pt>
                <c:pt idx="39">
                  <c:v>0.76842701000000124</c:v>
                </c:pt>
                <c:pt idx="40">
                  <c:v>0.78081571999999999</c:v>
                </c:pt>
                <c:pt idx="41">
                  <c:v>0.79308093000000002</c:v>
                </c:pt>
                <c:pt idx="42">
                  <c:v>0.80521308999999841</c:v>
                </c:pt>
                <c:pt idx="43">
                  <c:v>0.81720309999999996</c:v>
                </c:pt>
                <c:pt idx="44">
                  <c:v>0.82904040999999995</c:v>
                </c:pt>
                <c:pt idx="45">
                  <c:v>0.84071422000000062</c:v>
                </c:pt>
                <c:pt idx="46">
                  <c:v>0.85221248999999888</c:v>
                </c:pt>
                <c:pt idx="47">
                  <c:v>0.86352324000000003</c:v>
                </c:pt>
                <c:pt idx="48">
                  <c:v>0.87463248000000005</c:v>
                </c:pt>
                <c:pt idx="49">
                  <c:v>0.88552534999999888</c:v>
                </c:pt>
                <c:pt idx="50">
                  <c:v>0.89618564000000001</c:v>
                </c:pt>
                <c:pt idx="51">
                  <c:v>0.90659535000000002</c:v>
                </c:pt>
                <c:pt idx="52">
                  <c:v>0.91673433999999998</c:v>
                </c:pt>
                <c:pt idx="53">
                  <c:v>0.92658012999999839</c:v>
                </c:pt>
                <c:pt idx="54">
                  <c:v>0.93610685999999999</c:v>
                </c:pt>
                <c:pt idx="55">
                  <c:v>0.94528502000000003</c:v>
                </c:pt>
                <c:pt idx="56">
                  <c:v>0.95407969000000148</c:v>
                </c:pt>
                <c:pt idx="57">
                  <c:v>0.96244925000000148</c:v>
                </c:pt>
                <c:pt idx="58">
                  <c:v>0.97034233999999997</c:v>
                </c:pt>
                <c:pt idx="59">
                  <c:v>0.97769397000000136</c:v>
                </c:pt>
                <c:pt idx="60">
                  <c:v>0.98441743999999876</c:v>
                </c:pt>
                <c:pt idx="61">
                  <c:v>0.99038892999999839</c:v>
                </c:pt>
                <c:pt idx="62">
                  <c:v>0.99541073999999841</c:v>
                </c:pt>
                <c:pt idx="63">
                  <c:v>0.99907994</c:v>
                </c:pt>
              </c:numCache>
            </c:numRef>
          </c:val>
        </c:ser>
        <c:marker val="1"/>
        <c:axId val="58274944"/>
        <c:axId val="58276480"/>
      </c:lineChart>
      <c:catAx>
        <c:axId val="58274944"/>
        <c:scaling>
          <c:orientation val="minMax"/>
        </c:scaling>
        <c:delete val="1"/>
        <c:axPos val="b"/>
        <c:numFmt formatCode="General" sourceLinked="1"/>
        <c:tickLblPos val="nextTo"/>
        <c:crossAx val="58276480"/>
        <c:crosses val="autoZero"/>
        <c:auto val="1"/>
        <c:lblAlgn val="ctr"/>
        <c:lblOffset val="100"/>
        <c:tickLblSkip val="2"/>
        <c:tickMarkSkip val="1"/>
      </c:catAx>
      <c:valAx>
        <c:axId val="58276480"/>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8274944"/>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v>depth</c:v>
          </c:tx>
          <c:spPr>
            <a:ln w="38100">
              <a:solidFill>
                <a:srgbClr val="92D050"/>
              </a:solidFill>
            </a:ln>
          </c:spPr>
          <c:marker>
            <c:symbol val="none"/>
          </c:marker>
          <c:xVal>
            <c:numRef>
              <c:f>'[Chart in Microsoft Office PowerPoint]Sheet1'!$A$33:$A$65</c:f>
              <c:numCache>
                <c:formatCode>General</c:formatCode>
                <c:ptCount val="33"/>
                <c:pt idx="0">
                  <c:v>0.37500000000000078</c:v>
                </c:pt>
                <c:pt idx="1">
                  <c:v>0.39062500000000078</c:v>
                </c:pt>
                <c:pt idx="2">
                  <c:v>0.40625</c:v>
                </c:pt>
                <c:pt idx="3">
                  <c:v>0.42187500000000078</c:v>
                </c:pt>
                <c:pt idx="4">
                  <c:v>0.43750000000000078</c:v>
                </c:pt>
                <c:pt idx="5">
                  <c:v>0.453125</c:v>
                </c:pt>
                <c:pt idx="6">
                  <c:v>0.46875</c:v>
                </c:pt>
                <c:pt idx="7">
                  <c:v>0.48437500000000078</c:v>
                </c:pt>
                <c:pt idx="8">
                  <c:v>0.5</c:v>
                </c:pt>
                <c:pt idx="9">
                  <c:v>0.51562500000000167</c:v>
                </c:pt>
                <c:pt idx="10">
                  <c:v>0.53125</c:v>
                </c:pt>
                <c:pt idx="11">
                  <c:v>0.54687500000000167</c:v>
                </c:pt>
                <c:pt idx="12">
                  <c:v>0.5625</c:v>
                </c:pt>
                <c:pt idx="13">
                  <c:v>0.57812500000000167</c:v>
                </c:pt>
                <c:pt idx="14">
                  <c:v>0.59375</c:v>
                </c:pt>
                <c:pt idx="15">
                  <c:v>0.60937500000000167</c:v>
                </c:pt>
                <c:pt idx="16">
                  <c:v>0.62500000000000167</c:v>
                </c:pt>
                <c:pt idx="17">
                  <c:v>0.64062500000000311</c:v>
                </c:pt>
                <c:pt idx="18">
                  <c:v>0.65625000000000167</c:v>
                </c:pt>
                <c:pt idx="19">
                  <c:v>0.67187500000000311</c:v>
                </c:pt>
                <c:pt idx="20">
                  <c:v>0.6875</c:v>
                </c:pt>
                <c:pt idx="21">
                  <c:v>0.70312500000000167</c:v>
                </c:pt>
                <c:pt idx="22">
                  <c:v>0.71875000000000167</c:v>
                </c:pt>
                <c:pt idx="23">
                  <c:v>0.73437500000000167</c:v>
                </c:pt>
                <c:pt idx="24">
                  <c:v>0.75000000000000167</c:v>
                </c:pt>
                <c:pt idx="25">
                  <c:v>0.76562500000000311</c:v>
                </c:pt>
                <c:pt idx="26">
                  <c:v>0.78125</c:v>
                </c:pt>
                <c:pt idx="27">
                  <c:v>0.79687500000000167</c:v>
                </c:pt>
                <c:pt idx="28">
                  <c:v>0.8125</c:v>
                </c:pt>
                <c:pt idx="29">
                  <c:v>0.82812500000000167</c:v>
                </c:pt>
                <c:pt idx="30">
                  <c:v>0.84375000000000167</c:v>
                </c:pt>
                <c:pt idx="31">
                  <c:v>0.85937500000000167</c:v>
                </c:pt>
                <c:pt idx="32">
                  <c:v>0.87500000000000167</c:v>
                </c:pt>
              </c:numCache>
            </c:numRef>
          </c:xVal>
          <c:yVal>
            <c:numRef>
              <c:f>'[Chart in Microsoft Office PowerPoint]Sheet1'!$V$33:$V$65</c:f>
              <c:numCache>
                <c:formatCode>General</c:formatCode>
                <c:ptCount val="33"/>
                <c:pt idx="0">
                  <c:v>0.11111111111111112</c:v>
                </c:pt>
                <c:pt idx="1">
                  <c:v>0.11111111111111112</c:v>
                </c:pt>
                <c:pt idx="2">
                  <c:v>0.11111111111111112</c:v>
                </c:pt>
                <c:pt idx="3">
                  <c:v>0.11111111111111112</c:v>
                </c:pt>
                <c:pt idx="4">
                  <c:v>0.11111111111111112</c:v>
                </c:pt>
                <c:pt idx="5">
                  <c:v>0.11111111111111112</c:v>
                </c:pt>
                <c:pt idx="6">
                  <c:v>0.11111111111111112</c:v>
                </c:pt>
                <c:pt idx="7">
                  <c:v>0.11111111111111112</c:v>
                </c:pt>
                <c:pt idx="8">
                  <c:v>0.11111111111111112</c:v>
                </c:pt>
                <c:pt idx="9">
                  <c:v>0.11111111111111112</c:v>
                </c:pt>
                <c:pt idx="10">
                  <c:v>0.11111111111111112</c:v>
                </c:pt>
                <c:pt idx="11">
                  <c:v>0.11111111111111112</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numCache>
            </c:numRef>
          </c:yVal>
        </c:ser>
        <c:axId val="56905728"/>
        <c:axId val="56907264"/>
      </c:scatterChart>
      <c:valAx>
        <c:axId val="56905728"/>
        <c:scaling>
          <c:orientation val="minMax"/>
          <c:max val="0.87500000000000189"/>
          <c:min val="0.37500000000000089"/>
        </c:scaling>
        <c:delete val="1"/>
        <c:axPos val="b"/>
        <c:numFmt formatCode="General" sourceLinked="1"/>
        <c:tickLblPos val="nextTo"/>
        <c:crossAx val="56907264"/>
        <c:crosses val="autoZero"/>
        <c:crossBetween val="midCat"/>
      </c:valAx>
      <c:valAx>
        <c:axId val="56907264"/>
        <c:scaling>
          <c:orientation val="minMax"/>
          <c:max val="1.1000000000000001"/>
          <c:min val="0"/>
        </c:scaling>
        <c:axPos val="l"/>
        <c:majorGridlines/>
        <c:numFmt formatCode="General" sourceLinked="1"/>
        <c:tickLblPos val="nextTo"/>
        <c:crossAx val="56905728"/>
        <c:crosses val="autoZero"/>
        <c:crossBetween val="midCat"/>
        <c:majorUnit val="1"/>
      </c:valAx>
      <c:spPr>
        <a:noFill/>
        <a:ln w="25400">
          <a:noFill/>
        </a:ln>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v>depth</c:v>
          </c:tx>
          <c:spPr>
            <a:ln w="38100">
              <a:solidFill>
                <a:schemeClr val="accent1"/>
              </a:solidFill>
            </a:ln>
          </c:spPr>
          <c:marker>
            <c:symbol val="none"/>
          </c:marker>
          <c:xVal>
            <c:numRef>
              <c:f>'[Chart in Microsoft Office PowerPoint]Sheet1'!$A$33:$A$65</c:f>
              <c:numCache>
                <c:formatCode>General</c:formatCode>
                <c:ptCount val="33"/>
                <c:pt idx="0">
                  <c:v>0.37500000000000078</c:v>
                </c:pt>
                <c:pt idx="1">
                  <c:v>0.39062500000000078</c:v>
                </c:pt>
                <c:pt idx="2">
                  <c:v>0.40625</c:v>
                </c:pt>
                <c:pt idx="3">
                  <c:v>0.42187500000000078</c:v>
                </c:pt>
                <c:pt idx="4">
                  <c:v>0.43750000000000078</c:v>
                </c:pt>
                <c:pt idx="5">
                  <c:v>0.453125</c:v>
                </c:pt>
                <c:pt idx="6">
                  <c:v>0.46875</c:v>
                </c:pt>
                <c:pt idx="7">
                  <c:v>0.48437500000000078</c:v>
                </c:pt>
                <c:pt idx="8">
                  <c:v>0.5</c:v>
                </c:pt>
                <c:pt idx="9">
                  <c:v>0.51562500000000167</c:v>
                </c:pt>
                <c:pt idx="10">
                  <c:v>0.53125</c:v>
                </c:pt>
                <c:pt idx="11">
                  <c:v>0.54687500000000167</c:v>
                </c:pt>
                <c:pt idx="12">
                  <c:v>0.5625</c:v>
                </c:pt>
                <c:pt idx="13">
                  <c:v>0.57812500000000167</c:v>
                </c:pt>
                <c:pt idx="14">
                  <c:v>0.59375</c:v>
                </c:pt>
                <c:pt idx="15">
                  <c:v>0.60937500000000167</c:v>
                </c:pt>
                <c:pt idx="16">
                  <c:v>0.62500000000000167</c:v>
                </c:pt>
                <c:pt idx="17">
                  <c:v>0.64062500000000311</c:v>
                </c:pt>
                <c:pt idx="18">
                  <c:v>0.65625000000000167</c:v>
                </c:pt>
                <c:pt idx="19">
                  <c:v>0.67187500000000311</c:v>
                </c:pt>
                <c:pt idx="20">
                  <c:v>0.6875</c:v>
                </c:pt>
                <c:pt idx="21">
                  <c:v>0.70312500000000167</c:v>
                </c:pt>
                <c:pt idx="22">
                  <c:v>0.71875000000000167</c:v>
                </c:pt>
                <c:pt idx="23">
                  <c:v>0.73437500000000167</c:v>
                </c:pt>
                <c:pt idx="24">
                  <c:v>0.75000000000000167</c:v>
                </c:pt>
                <c:pt idx="25">
                  <c:v>0.76562500000000311</c:v>
                </c:pt>
                <c:pt idx="26">
                  <c:v>0.78125</c:v>
                </c:pt>
                <c:pt idx="27">
                  <c:v>0.79687500000000167</c:v>
                </c:pt>
                <c:pt idx="28">
                  <c:v>0.8125</c:v>
                </c:pt>
                <c:pt idx="29">
                  <c:v>0.82812500000000167</c:v>
                </c:pt>
                <c:pt idx="30">
                  <c:v>0.84375000000000167</c:v>
                </c:pt>
                <c:pt idx="31">
                  <c:v>0.85937500000000167</c:v>
                </c:pt>
                <c:pt idx="32">
                  <c:v>0.87500000000000167</c:v>
                </c:pt>
              </c:numCache>
            </c:numRef>
          </c:xVal>
          <c:yVal>
            <c:numRef>
              <c:f>'[Chart in Microsoft Office PowerPoint]Sheet1'!$W$33:$W$65</c:f>
              <c:numCache>
                <c:formatCode>General</c:formatCode>
                <c:ptCount val="33"/>
                <c:pt idx="0">
                  <c:v>0</c:v>
                </c:pt>
                <c:pt idx="1">
                  <c:v>0</c:v>
                </c:pt>
                <c:pt idx="2">
                  <c:v>0</c:v>
                </c:pt>
                <c:pt idx="3">
                  <c:v>0</c:v>
                </c:pt>
                <c:pt idx="4">
                  <c:v>0</c:v>
                </c:pt>
                <c:pt idx="5">
                  <c:v>0</c:v>
                </c:pt>
                <c:pt idx="6">
                  <c:v>0</c:v>
                </c:pt>
                <c:pt idx="7">
                  <c:v>0</c:v>
                </c:pt>
                <c:pt idx="8">
                  <c:v>0</c:v>
                </c:pt>
                <c:pt idx="9">
                  <c:v>0</c:v>
                </c:pt>
                <c:pt idx="10">
                  <c:v>0</c:v>
                </c:pt>
                <c:pt idx="11">
                  <c:v>0</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numCache>
            </c:numRef>
          </c:yVal>
        </c:ser>
        <c:axId val="56934784"/>
        <c:axId val="56936320"/>
      </c:scatterChart>
      <c:valAx>
        <c:axId val="56934784"/>
        <c:scaling>
          <c:orientation val="minMax"/>
          <c:max val="0.87500000000000211"/>
          <c:min val="0.375000000000001"/>
        </c:scaling>
        <c:delete val="1"/>
        <c:axPos val="b"/>
        <c:numFmt formatCode="General" sourceLinked="1"/>
        <c:tickLblPos val="nextTo"/>
        <c:crossAx val="56936320"/>
        <c:crosses val="autoZero"/>
        <c:crossBetween val="midCat"/>
      </c:valAx>
      <c:valAx>
        <c:axId val="56936320"/>
        <c:scaling>
          <c:orientation val="minMax"/>
          <c:max val="1.1000000000000001"/>
          <c:min val="0"/>
        </c:scaling>
        <c:axPos val="l"/>
        <c:majorGridlines/>
        <c:numFmt formatCode="General" sourceLinked="1"/>
        <c:tickLblPos val="nextTo"/>
        <c:crossAx val="56934784"/>
        <c:crosses val="autoZero"/>
        <c:crossBetween val="midCat"/>
        <c:majorUnit val="1"/>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1"/>
          <c:order val="0"/>
          <c:tx>
            <c:v>BB</c:v>
          </c:tx>
          <c:spPr>
            <a:ln w="38100"/>
          </c:spPr>
          <c:marker>
            <c:symbol val="none"/>
          </c:marker>
          <c:xVal>
            <c:numRef>
              <c:f>Sheet1!$A$33:$A$65</c:f>
              <c:numCache>
                <c:formatCode>General</c:formatCode>
                <c:ptCount val="33"/>
                <c:pt idx="0">
                  <c:v>0.37500000000000111</c:v>
                </c:pt>
                <c:pt idx="1">
                  <c:v>0.39062500000000111</c:v>
                </c:pt>
                <c:pt idx="2">
                  <c:v>0.40625</c:v>
                </c:pt>
                <c:pt idx="3">
                  <c:v>0.42187500000000111</c:v>
                </c:pt>
                <c:pt idx="4">
                  <c:v>0.43750000000000111</c:v>
                </c:pt>
                <c:pt idx="5">
                  <c:v>0.453125</c:v>
                </c:pt>
                <c:pt idx="6">
                  <c:v>0.46875</c:v>
                </c:pt>
                <c:pt idx="7">
                  <c:v>0.48437500000000111</c:v>
                </c:pt>
                <c:pt idx="8">
                  <c:v>0.5</c:v>
                </c:pt>
                <c:pt idx="9">
                  <c:v>0.51562500000000233</c:v>
                </c:pt>
                <c:pt idx="10">
                  <c:v>0.53125</c:v>
                </c:pt>
                <c:pt idx="11">
                  <c:v>0.54687500000000233</c:v>
                </c:pt>
                <c:pt idx="12">
                  <c:v>0.5625</c:v>
                </c:pt>
                <c:pt idx="13">
                  <c:v>0.57812500000000233</c:v>
                </c:pt>
                <c:pt idx="14">
                  <c:v>0.59375000000000022</c:v>
                </c:pt>
                <c:pt idx="15">
                  <c:v>0.60937500000000233</c:v>
                </c:pt>
                <c:pt idx="16">
                  <c:v>0.62500000000000233</c:v>
                </c:pt>
                <c:pt idx="17">
                  <c:v>0.64062500000000444</c:v>
                </c:pt>
                <c:pt idx="18">
                  <c:v>0.65625000000000233</c:v>
                </c:pt>
                <c:pt idx="19">
                  <c:v>0.67187500000000444</c:v>
                </c:pt>
                <c:pt idx="20">
                  <c:v>0.68750000000000022</c:v>
                </c:pt>
                <c:pt idx="21">
                  <c:v>0.70312500000000233</c:v>
                </c:pt>
                <c:pt idx="22">
                  <c:v>0.71875000000000233</c:v>
                </c:pt>
                <c:pt idx="23">
                  <c:v>0.73437500000000233</c:v>
                </c:pt>
                <c:pt idx="24">
                  <c:v>0.75000000000000233</c:v>
                </c:pt>
                <c:pt idx="25">
                  <c:v>0.76562500000000444</c:v>
                </c:pt>
                <c:pt idx="26">
                  <c:v>0.78125</c:v>
                </c:pt>
                <c:pt idx="27">
                  <c:v>0.79687500000000233</c:v>
                </c:pt>
                <c:pt idx="28">
                  <c:v>0.8125</c:v>
                </c:pt>
                <c:pt idx="29">
                  <c:v>0.82812500000000233</c:v>
                </c:pt>
                <c:pt idx="30">
                  <c:v>0.84375000000000233</c:v>
                </c:pt>
                <c:pt idx="31">
                  <c:v>0.85937500000000233</c:v>
                </c:pt>
                <c:pt idx="32">
                  <c:v>0.87500000000000233</c:v>
                </c:pt>
              </c:numCache>
            </c:numRef>
          </c:xVal>
          <c:yVal>
            <c:numRef>
              <c:f>Sheet1!$L$33:$L$65</c:f>
              <c:numCache>
                <c:formatCode>General</c:formatCode>
                <c:ptCount val="33"/>
                <c:pt idx="0">
                  <c:v>0</c:v>
                </c:pt>
                <c:pt idx="1">
                  <c:v>6.2500000000000028E-2</c:v>
                </c:pt>
                <c:pt idx="2">
                  <c:v>0.125</c:v>
                </c:pt>
                <c:pt idx="3">
                  <c:v>0.18750000000000044</c:v>
                </c:pt>
                <c:pt idx="4">
                  <c:v>0.25</c:v>
                </c:pt>
                <c:pt idx="5">
                  <c:v>0.31250000000000111</c:v>
                </c:pt>
                <c:pt idx="6">
                  <c:v>0.37500000000000111</c:v>
                </c:pt>
                <c:pt idx="7">
                  <c:v>0.43750000000000111</c:v>
                </c:pt>
                <c:pt idx="8">
                  <c:v>0.5</c:v>
                </c:pt>
                <c:pt idx="9">
                  <c:v>0.5625</c:v>
                </c:pt>
                <c:pt idx="10">
                  <c:v>0.62500000000000233</c:v>
                </c:pt>
                <c:pt idx="11">
                  <c:v>0.68750000000000022</c:v>
                </c:pt>
                <c:pt idx="12">
                  <c:v>0.75000000000000233</c:v>
                </c:pt>
                <c:pt idx="13">
                  <c:v>0.8125</c:v>
                </c:pt>
                <c:pt idx="14">
                  <c:v>0.87500000000000233</c:v>
                </c:pt>
                <c:pt idx="15">
                  <c:v>0.9375</c:v>
                </c:pt>
                <c:pt idx="16">
                  <c:v>1</c:v>
                </c:pt>
                <c:pt idx="17">
                  <c:v>0.9375</c:v>
                </c:pt>
                <c:pt idx="18">
                  <c:v>0.87500000000000233</c:v>
                </c:pt>
                <c:pt idx="19">
                  <c:v>0.8125</c:v>
                </c:pt>
                <c:pt idx="20">
                  <c:v>0.75000000000000233</c:v>
                </c:pt>
                <c:pt idx="21">
                  <c:v>0.68750000000000022</c:v>
                </c:pt>
                <c:pt idx="22">
                  <c:v>0.62500000000000233</c:v>
                </c:pt>
                <c:pt idx="23">
                  <c:v>0.5625</c:v>
                </c:pt>
                <c:pt idx="24">
                  <c:v>0.5</c:v>
                </c:pt>
                <c:pt idx="25">
                  <c:v>0.43750000000000111</c:v>
                </c:pt>
                <c:pt idx="26">
                  <c:v>0.37500000000000111</c:v>
                </c:pt>
                <c:pt idx="27">
                  <c:v>0.31250000000000111</c:v>
                </c:pt>
                <c:pt idx="28">
                  <c:v>0.25</c:v>
                </c:pt>
                <c:pt idx="29">
                  <c:v>0.18750000000000044</c:v>
                </c:pt>
                <c:pt idx="30">
                  <c:v>0.125</c:v>
                </c:pt>
                <c:pt idx="31">
                  <c:v>6.2500000000000028E-2</c:v>
                </c:pt>
                <c:pt idx="32">
                  <c:v>0</c:v>
                </c:pt>
              </c:numCache>
            </c:numRef>
          </c:yVal>
        </c:ser>
        <c:axId val="85972480"/>
        <c:axId val="85974016"/>
      </c:scatterChart>
      <c:valAx>
        <c:axId val="85972480"/>
        <c:scaling>
          <c:orientation val="minMax"/>
          <c:max val="0.87500000000000289"/>
          <c:min val="0.37500000000000139"/>
        </c:scaling>
        <c:delete val="1"/>
        <c:axPos val="b"/>
        <c:numFmt formatCode="General" sourceLinked="1"/>
        <c:tickLblPos val="nextTo"/>
        <c:crossAx val="85974016"/>
        <c:crosses val="autoZero"/>
        <c:crossBetween val="midCat"/>
      </c:valAx>
      <c:valAx>
        <c:axId val="85974016"/>
        <c:scaling>
          <c:orientation val="minMax"/>
          <c:max val="1"/>
          <c:min val="0"/>
        </c:scaling>
        <c:axPos val="l"/>
        <c:majorGridlines/>
        <c:numFmt formatCode="General" sourceLinked="1"/>
        <c:tickLblPos val="nextTo"/>
        <c:crossAx val="85972480"/>
        <c:crosses val="autoZero"/>
        <c:crossBetween val="midCat"/>
        <c:majorUnit val="1"/>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1"/>
          <c:order val="0"/>
          <c:tx>
            <c:v>BB</c:v>
          </c:tx>
          <c:spPr>
            <a:ln w="38100"/>
          </c:spPr>
          <c:marker>
            <c:symbol val="none"/>
          </c:marker>
          <c:xVal>
            <c:numRef>
              <c:f>Sheet1!$A$33:$A$65</c:f>
              <c:numCache>
                <c:formatCode>General</c:formatCode>
                <c:ptCount val="33"/>
                <c:pt idx="0">
                  <c:v>0.37500000000000111</c:v>
                </c:pt>
                <c:pt idx="1">
                  <c:v>0.39062500000000111</c:v>
                </c:pt>
                <c:pt idx="2">
                  <c:v>0.40625</c:v>
                </c:pt>
                <c:pt idx="3">
                  <c:v>0.42187500000000111</c:v>
                </c:pt>
                <c:pt idx="4">
                  <c:v>0.43750000000000111</c:v>
                </c:pt>
                <c:pt idx="5">
                  <c:v>0.453125</c:v>
                </c:pt>
                <c:pt idx="6">
                  <c:v>0.46875</c:v>
                </c:pt>
                <c:pt idx="7">
                  <c:v>0.48437500000000111</c:v>
                </c:pt>
                <c:pt idx="8">
                  <c:v>0.5</c:v>
                </c:pt>
                <c:pt idx="9">
                  <c:v>0.51562500000000233</c:v>
                </c:pt>
                <c:pt idx="10">
                  <c:v>0.53125</c:v>
                </c:pt>
                <c:pt idx="11">
                  <c:v>0.54687500000000233</c:v>
                </c:pt>
                <c:pt idx="12">
                  <c:v>0.5625</c:v>
                </c:pt>
                <c:pt idx="13">
                  <c:v>0.57812500000000233</c:v>
                </c:pt>
                <c:pt idx="14">
                  <c:v>0.59375000000000022</c:v>
                </c:pt>
                <c:pt idx="15">
                  <c:v>0.60937500000000233</c:v>
                </c:pt>
                <c:pt idx="16">
                  <c:v>0.62500000000000233</c:v>
                </c:pt>
                <c:pt idx="17">
                  <c:v>0.64062500000000444</c:v>
                </c:pt>
                <c:pt idx="18">
                  <c:v>0.65625000000000233</c:v>
                </c:pt>
                <c:pt idx="19">
                  <c:v>0.67187500000000444</c:v>
                </c:pt>
                <c:pt idx="20">
                  <c:v>0.68750000000000022</c:v>
                </c:pt>
                <c:pt idx="21">
                  <c:v>0.70312500000000233</c:v>
                </c:pt>
                <c:pt idx="22">
                  <c:v>0.71875000000000233</c:v>
                </c:pt>
                <c:pt idx="23">
                  <c:v>0.73437500000000233</c:v>
                </c:pt>
                <c:pt idx="24">
                  <c:v>0.75000000000000233</c:v>
                </c:pt>
                <c:pt idx="25">
                  <c:v>0.76562500000000444</c:v>
                </c:pt>
                <c:pt idx="26">
                  <c:v>0.78125</c:v>
                </c:pt>
                <c:pt idx="27">
                  <c:v>0.79687500000000233</c:v>
                </c:pt>
                <c:pt idx="28">
                  <c:v>0.8125</c:v>
                </c:pt>
                <c:pt idx="29">
                  <c:v>0.82812500000000233</c:v>
                </c:pt>
                <c:pt idx="30">
                  <c:v>0.84375000000000233</c:v>
                </c:pt>
                <c:pt idx="31">
                  <c:v>0.85937500000000233</c:v>
                </c:pt>
                <c:pt idx="32">
                  <c:v>0.87500000000000233</c:v>
                </c:pt>
              </c:numCache>
            </c:numRef>
          </c:xVal>
          <c:yVal>
            <c:numRef>
              <c:f>Sheet1!$L$33:$L$65</c:f>
              <c:numCache>
                <c:formatCode>General</c:formatCode>
                <c:ptCount val="33"/>
                <c:pt idx="0">
                  <c:v>0</c:v>
                </c:pt>
                <c:pt idx="1">
                  <c:v>6.2500000000000028E-2</c:v>
                </c:pt>
                <c:pt idx="2">
                  <c:v>0.125</c:v>
                </c:pt>
                <c:pt idx="3">
                  <c:v>0.18750000000000044</c:v>
                </c:pt>
                <c:pt idx="4">
                  <c:v>0.25</c:v>
                </c:pt>
                <c:pt idx="5">
                  <c:v>0.31250000000000111</c:v>
                </c:pt>
                <c:pt idx="6">
                  <c:v>0.37500000000000111</c:v>
                </c:pt>
                <c:pt idx="7">
                  <c:v>0.43750000000000111</c:v>
                </c:pt>
                <c:pt idx="8">
                  <c:v>0.5</c:v>
                </c:pt>
                <c:pt idx="9">
                  <c:v>0.5625</c:v>
                </c:pt>
                <c:pt idx="10">
                  <c:v>0.62500000000000233</c:v>
                </c:pt>
                <c:pt idx="11">
                  <c:v>0.68750000000000022</c:v>
                </c:pt>
                <c:pt idx="12">
                  <c:v>0.75000000000000233</c:v>
                </c:pt>
                <c:pt idx="13">
                  <c:v>0.8125</c:v>
                </c:pt>
                <c:pt idx="14">
                  <c:v>0.87500000000000233</c:v>
                </c:pt>
                <c:pt idx="15">
                  <c:v>0.9375</c:v>
                </c:pt>
                <c:pt idx="16">
                  <c:v>1</c:v>
                </c:pt>
                <c:pt idx="17">
                  <c:v>0.9375</c:v>
                </c:pt>
                <c:pt idx="18">
                  <c:v>0.87500000000000233</c:v>
                </c:pt>
                <c:pt idx="19">
                  <c:v>0.8125</c:v>
                </c:pt>
                <c:pt idx="20">
                  <c:v>0.75000000000000233</c:v>
                </c:pt>
                <c:pt idx="21">
                  <c:v>0.68750000000000022</c:v>
                </c:pt>
                <c:pt idx="22">
                  <c:v>0.62500000000000233</c:v>
                </c:pt>
                <c:pt idx="23">
                  <c:v>0.5625</c:v>
                </c:pt>
                <c:pt idx="24">
                  <c:v>0.5</c:v>
                </c:pt>
                <c:pt idx="25">
                  <c:v>0.43750000000000111</c:v>
                </c:pt>
                <c:pt idx="26">
                  <c:v>0.37500000000000111</c:v>
                </c:pt>
                <c:pt idx="27">
                  <c:v>0.31250000000000111</c:v>
                </c:pt>
                <c:pt idx="28">
                  <c:v>0.25</c:v>
                </c:pt>
                <c:pt idx="29">
                  <c:v>0.18750000000000044</c:v>
                </c:pt>
                <c:pt idx="30">
                  <c:v>0.125</c:v>
                </c:pt>
                <c:pt idx="31">
                  <c:v>6.2500000000000028E-2</c:v>
                </c:pt>
                <c:pt idx="32">
                  <c:v>0</c:v>
                </c:pt>
              </c:numCache>
            </c:numRef>
          </c:yVal>
        </c:ser>
        <c:axId val="86137472"/>
        <c:axId val="86147456"/>
      </c:scatterChart>
      <c:valAx>
        <c:axId val="86137472"/>
        <c:scaling>
          <c:orientation val="minMax"/>
          <c:max val="0.87500000000000289"/>
          <c:min val="0.37500000000000139"/>
        </c:scaling>
        <c:delete val="1"/>
        <c:axPos val="b"/>
        <c:numFmt formatCode="General" sourceLinked="1"/>
        <c:tickLblPos val="nextTo"/>
        <c:crossAx val="86147456"/>
        <c:crosses val="autoZero"/>
        <c:crossBetween val="midCat"/>
      </c:valAx>
      <c:valAx>
        <c:axId val="86147456"/>
        <c:scaling>
          <c:orientation val="minMax"/>
          <c:max val="1"/>
          <c:min val="0"/>
        </c:scaling>
        <c:axPos val="l"/>
        <c:majorGridlines/>
        <c:numFmt formatCode="General" sourceLinked="1"/>
        <c:tickLblPos val="nextTo"/>
        <c:crossAx val="86137472"/>
        <c:crosses val="autoZero"/>
        <c:crossBetween val="midCat"/>
        <c:majorUnit val="1"/>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2"/>
          <c:order val="0"/>
          <c:tx>
            <c:v>BC</c:v>
          </c:tx>
          <c:spPr>
            <a:ln w="38100"/>
          </c:spPr>
          <c:marker>
            <c:symbol val="none"/>
          </c:marker>
          <c:xVal>
            <c:numRef>
              <c:f>Sheet1!$A$33:$A$65</c:f>
              <c:numCache>
                <c:formatCode>General</c:formatCode>
                <c:ptCount val="33"/>
                <c:pt idx="0">
                  <c:v>0.37500000000000133</c:v>
                </c:pt>
                <c:pt idx="1">
                  <c:v>0.39062500000000133</c:v>
                </c:pt>
                <c:pt idx="2">
                  <c:v>0.40625</c:v>
                </c:pt>
                <c:pt idx="3">
                  <c:v>0.42187500000000133</c:v>
                </c:pt>
                <c:pt idx="4">
                  <c:v>0.43750000000000133</c:v>
                </c:pt>
                <c:pt idx="5">
                  <c:v>0.453125</c:v>
                </c:pt>
                <c:pt idx="6">
                  <c:v>0.46875</c:v>
                </c:pt>
                <c:pt idx="7">
                  <c:v>0.48437500000000133</c:v>
                </c:pt>
                <c:pt idx="8">
                  <c:v>0.5</c:v>
                </c:pt>
                <c:pt idx="9">
                  <c:v>0.51562500000000278</c:v>
                </c:pt>
                <c:pt idx="10">
                  <c:v>0.53125</c:v>
                </c:pt>
                <c:pt idx="11">
                  <c:v>0.54687500000000278</c:v>
                </c:pt>
                <c:pt idx="12">
                  <c:v>0.5625</c:v>
                </c:pt>
                <c:pt idx="13">
                  <c:v>0.57812500000000278</c:v>
                </c:pt>
                <c:pt idx="14">
                  <c:v>0.59375</c:v>
                </c:pt>
                <c:pt idx="15">
                  <c:v>0.60937500000000278</c:v>
                </c:pt>
                <c:pt idx="16">
                  <c:v>0.62500000000000278</c:v>
                </c:pt>
                <c:pt idx="17">
                  <c:v>0.64062500000000533</c:v>
                </c:pt>
                <c:pt idx="18">
                  <c:v>0.65625000000000278</c:v>
                </c:pt>
                <c:pt idx="19">
                  <c:v>0.67187500000000533</c:v>
                </c:pt>
                <c:pt idx="20">
                  <c:v>0.6875</c:v>
                </c:pt>
                <c:pt idx="21">
                  <c:v>0.70312500000000278</c:v>
                </c:pt>
                <c:pt idx="22">
                  <c:v>0.71875000000000278</c:v>
                </c:pt>
                <c:pt idx="23">
                  <c:v>0.73437500000000278</c:v>
                </c:pt>
                <c:pt idx="24">
                  <c:v>0.75000000000000278</c:v>
                </c:pt>
                <c:pt idx="25">
                  <c:v>0.76562500000000533</c:v>
                </c:pt>
                <c:pt idx="26">
                  <c:v>0.78125</c:v>
                </c:pt>
                <c:pt idx="27">
                  <c:v>0.79687500000000278</c:v>
                </c:pt>
                <c:pt idx="28">
                  <c:v>0.8125</c:v>
                </c:pt>
                <c:pt idx="29">
                  <c:v>0.82812500000000278</c:v>
                </c:pt>
                <c:pt idx="30">
                  <c:v>0.84375000000000278</c:v>
                </c:pt>
                <c:pt idx="31">
                  <c:v>0.85937500000000278</c:v>
                </c:pt>
                <c:pt idx="32">
                  <c:v>0.87500000000000278</c:v>
                </c:pt>
              </c:numCache>
            </c:numRef>
          </c:xVal>
          <c:yVal>
            <c:numRef>
              <c:f>Sheet1!$J$33:$J$65</c:f>
              <c:numCache>
                <c:formatCode>General</c:formatCode>
                <c:ptCount val="33"/>
                <c:pt idx="0">
                  <c:v>0.23076923076923209</c:v>
                </c:pt>
                <c:pt idx="1">
                  <c:v>0.23076923076923209</c:v>
                </c:pt>
                <c:pt idx="2">
                  <c:v>0.23076923076923209</c:v>
                </c:pt>
                <c:pt idx="3">
                  <c:v>0.23076923076923209</c:v>
                </c:pt>
                <c:pt idx="4">
                  <c:v>0.23076923076923209</c:v>
                </c:pt>
                <c:pt idx="5">
                  <c:v>0.23076923076923209</c:v>
                </c:pt>
                <c:pt idx="6">
                  <c:v>0.23076923076923209</c:v>
                </c:pt>
                <c:pt idx="7">
                  <c:v>0.23076923076923209</c:v>
                </c:pt>
                <c:pt idx="8">
                  <c:v>0.23076923076923209</c:v>
                </c:pt>
                <c:pt idx="9">
                  <c:v>0.23076923076923209</c:v>
                </c:pt>
                <c:pt idx="10">
                  <c:v>0.23076923076923209</c:v>
                </c:pt>
                <c:pt idx="11">
                  <c:v>0.23076923076923209</c:v>
                </c:pt>
                <c:pt idx="12">
                  <c:v>0.47368421052631571</c:v>
                </c:pt>
                <c:pt idx="13">
                  <c:v>0.54545454545454553</c:v>
                </c:pt>
                <c:pt idx="14">
                  <c:v>0.64285714285714191</c:v>
                </c:pt>
                <c:pt idx="15">
                  <c:v>0.78260869565217706</c:v>
                </c:pt>
                <c:pt idx="16">
                  <c:v>1</c:v>
                </c:pt>
                <c:pt idx="17">
                  <c:v>0.78260869565217839</c:v>
                </c:pt>
                <c:pt idx="18">
                  <c:v>0.64285714285714368</c:v>
                </c:pt>
                <c:pt idx="19">
                  <c:v>0.54545454545454553</c:v>
                </c:pt>
                <c:pt idx="20">
                  <c:v>0.47368421052631621</c:v>
                </c:pt>
                <c:pt idx="21">
                  <c:v>0.41860465116279211</c:v>
                </c:pt>
                <c:pt idx="22">
                  <c:v>0.37500000000000161</c:v>
                </c:pt>
                <c:pt idx="23">
                  <c:v>0.33962264150943688</c:v>
                </c:pt>
                <c:pt idx="24">
                  <c:v>0.31034482758620885</c:v>
                </c:pt>
                <c:pt idx="25">
                  <c:v>0.28571428571428792</c:v>
                </c:pt>
                <c:pt idx="26">
                  <c:v>0.26470588235294285</c:v>
                </c:pt>
                <c:pt idx="27">
                  <c:v>0.24657534246575349</c:v>
                </c:pt>
                <c:pt idx="28">
                  <c:v>0.2307692307692322</c:v>
                </c:pt>
                <c:pt idx="29">
                  <c:v>0.21686746987951824</c:v>
                </c:pt>
                <c:pt idx="30">
                  <c:v>0.20454545454545592</c:v>
                </c:pt>
                <c:pt idx="31">
                  <c:v>0.19354838709677546</c:v>
                </c:pt>
                <c:pt idx="32">
                  <c:v>0.18367346938775519</c:v>
                </c:pt>
              </c:numCache>
            </c:numRef>
          </c:yVal>
        </c:ser>
        <c:axId val="92773376"/>
        <c:axId val="92775168"/>
      </c:scatterChart>
      <c:valAx>
        <c:axId val="92773376"/>
        <c:scaling>
          <c:orientation val="minMax"/>
          <c:max val="0.87500000000000333"/>
          <c:min val="0.37500000000000161"/>
        </c:scaling>
        <c:delete val="1"/>
        <c:axPos val="b"/>
        <c:numFmt formatCode="General" sourceLinked="1"/>
        <c:tickLblPos val="nextTo"/>
        <c:crossAx val="92775168"/>
        <c:crosses val="autoZero"/>
        <c:crossBetween val="midCat"/>
      </c:valAx>
      <c:valAx>
        <c:axId val="92775168"/>
        <c:scaling>
          <c:orientation val="minMax"/>
          <c:max val="1"/>
          <c:min val="0"/>
        </c:scaling>
        <c:axPos val="l"/>
        <c:majorGridlines/>
        <c:numFmt formatCode="General" sourceLinked="1"/>
        <c:tickLblPos val="nextTo"/>
        <c:crossAx val="92773376"/>
        <c:crosses val="autoZero"/>
        <c:crossBetween val="midCat"/>
        <c:majorUnit val="1"/>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1"/>
          <c:order val="0"/>
          <c:tx>
            <c:v>BB</c:v>
          </c:tx>
          <c:spPr>
            <a:ln w="38100"/>
          </c:spPr>
          <c:marker>
            <c:symbol val="none"/>
          </c:marker>
          <c:xVal>
            <c:numRef>
              <c:f>Sheet1!$A$33:$A$65</c:f>
              <c:numCache>
                <c:formatCode>General</c:formatCode>
                <c:ptCount val="33"/>
                <c:pt idx="0">
                  <c:v>0.37500000000000111</c:v>
                </c:pt>
                <c:pt idx="1">
                  <c:v>0.39062500000000111</c:v>
                </c:pt>
                <c:pt idx="2">
                  <c:v>0.40625</c:v>
                </c:pt>
                <c:pt idx="3">
                  <c:v>0.42187500000000111</c:v>
                </c:pt>
                <c:pt idx="4">
                  <c:v>0.43750000000000111</c:v>
                </c:pt>
                <c:pt idx="5">
                  <c:v>0.453125</c:v>
                </c:pt>
                <c:pt idx="6">
                  <c:v>0.46875</c:v>
                </c:pt>
                <c:pt idx="7">
                  <c:v>0.48437500000000111</c:v>
                </c:pt>
                <c:pt idx="8">
                  <c:v>0.5</c:v>
                </c:pt>
                <c:pt idx="9">
                  <c:v>0.51562500000000233</c:v>
                </c:pt>
                <c:pt idx="10">
                  <c:v>0.53125</c:v>
                </c:pt>
                <c:pt idx="11">
                  <c:v>0.54687500000000233</c:v>
                </c:pt>
                <c:pt idx="12">
                  <c:v>0.5625</c:v>
                </c:pt>
                <c:pt idx="13">
                  <c:v>0.57812500000000233</c:v>
                </c:pt>
                <c:pt idx="14">
                  <c:v>0.59375000000000022</c:v>
                </c:pt>
                <c:pt idx="15">
                  <c:v>0.60937500000000233</c:v>
                </c:pt>
                <c:pt idx="16">
                  <c:v>0.62500000000000233</c:v>
                </c:pt>
                <c:pt idx="17">
                  <c:v>0.64062500000000444</c:v>
                </c:pt>
                <c:pt idx="18">
                  <c:v>0.65625000000000233</c:v>
                </c:pt>
                <c:pt idx="19">
                  <c:v>0.67187500000000444</c:v>
                </c:pt>
                <c:pt idx="20">
                  <c:v>0.68750000000000022</c:v>
                </c:pt>
                <c:pt idx="21">
                  <c:v>0.70312500000000233</c:v>
                </c:pt>
                <c:pt idx="22">
                  <c:v>0.71875000000000233</c:v>
                </c:pt>
                <c:pt idx="23">
                  <c:v>0.73437500000000233</c:v>
                </c:pt>
                <c:pt idx="24">
                  <c:v>0.75000000000000233</c:v>
                </c:pt>
                <c:pt idx="25">
                  <c:v>0.76562500000000444</c:v>
                </c:pt>
                <c:pt idx="26">
                  <c:v>0.78125</c:v>
                </c:pt>
                <c:pt idx="27">
                  <c:v>0.79687500000000233</c:v>
                </c:pt>
                <c:pt idx="28">
                  <c:v>0.8125</c:v>
                </c:pt>
                <c:pt idx="29">
                  <c:v>0.82812500000000233</c:v>
                </c:pt>
                <c:pt idx="30">
                  <c:v>0.84375000000000233</c:v>
                </c:pt>
                <c:pt idx="31">
                  <c:v>0.85937500000000233</c:v>
                </c:pt>
                <c:pt idx="32">
                  <c:v>0.87500000000000233</c:v>
                </c:pt>
              </c:numCache>
            </c:numRef>
          </c:xVal>
          <c:yVal>
            <c:numRef>
              <c:f>Sheet1!$L$33:$L$65</c:f>
              <c:numCache>
                <c:formatCode>General</c:formatCode>
                <c:ptCount val="33"/>
                <c:pt idx="0">
                  <c:v>0</c:v>
                </c:pt>
                <c:pt idx="1">
                  <c:v>6.2500000000000028E-2</c:v>
                </c:pt>
                <c:pt idx="2">
                  <c:v>0.125</c:v>
                </c:pt>
                <c:pt idx="3">
                  <c:v>0.18750000000000044</c:v>
                </c:pt>
                <c:pt idx="4">
                  <c:v>0.25</c:v>
                </c:pt>
                <c:pt idx="5">
                  <c:v>0.31250000000000111</c:v>
                </c:pt>
                <c:pt idx="6">
                  <c:v>0.37500000000000111</c:v>
                </c:pt>
                <c:pt idx="7">
                  <c:v>0.43750000000000111</c:v>
                </c:pt>
                <c:pt idx="8">
                  <c:v>0.5</c:v>
                </c:pt>
                <c:pt idx="9">
                  <c:v>0.5625</c:v>
                </c:pt>
                <c:pt idx="10">
                  <c:v>0.62500000000000233</c:v>
                </c:pt>
                <c:pt idx="11">
                  <c:v>0.68750000000000022</c:v>
                </c:pt>
                <c:pt idx="12">
                  <c:v>0.75000000000000233</c:v>
                </c:pt>
                <c:pt idx="13">
                  <c:v>0.8125</c:v>
                </c:pt>
                <c:pt idx="14">
                  <c:v>0.87500000000000233</c:v>
                </c:pt>
                <c:pt idx="15">
                  <c:v>0.9375</c:v>
                </c:pt>
                <c:pt idx="16">
                  <c:v>1</c:v>
                </c:pt>
                <c:pt idx="17">
                  <c:v>0.9375</c:v>
                </c:pt>
                <c:pt idx="18">
                  <c:v>0.87500000000000233</c:v>
                </c:pt>
                <c:pt idx="19">
                  <c:v>0.8125</c:v>
                </c:pt>
                <c:pt idx="20">
                  <c:v>0.75000000000000233</c:v>
                </c:pt>
                <c:pt idx="21">
                  <c:v>0.68750000000000022</c:v>
                </c:pt>
                <c:pt idx="22">
                  <c:v>0.62500000000000233</c:v>
                </c:pt>
                <c:pt idx="23">
                  <c:v>0.5625</c:v>
                </c:pt>
                <c:pt idx="24">
                  <c:v>0.5</c:v>
                </c:pt>
                <c:pt idx="25">
                  <c:v>0.43750000000000111</c:v>
                </c:pt>
                <c:pt idx="26">
                  <c:v>0.37500000000000111</c:v>
                </c:pt>
                <c:pt idx="27">
                  <c:v>0.31250000000000111</c:v>
                </c:pt>
                <c:pt idx="28">
                  <c:v>0.25</c:v>
                </c:pt>
                <c:pt idx="29">
                  <c:v>0.18750000000000044</c:v>
                </c:pt>
                <c:pt idx="30">
                  <c:v>0.125</c:v>
                </c:pt>
                <c:pt idx="31">
                  <c:v>6.2500000000000028E-2</c:v>
                </c:pt>
                <c:pt idx="32">
                  <c:v>0</c:v>
                </c:pt>
              </c:numCache>
            </c:numRef>
          </c:yVal>
        </c:ser>
        <c:axId val="92885760"/>
        <c:axId val="92887296"/>
      </c:scatterChart>
      <c:valAx>
        <c:axId val="92885760"/>
        <c:scaling>
          <c:orientation val="minMax"/>
          <c:max val="0.87500000000000289"/>
          <c:min val="0.37500000000000139"/>
        </c:scaling>
        <c:delete val="1"/>
        <c:axPos val="b"/>
        <c:numFmt formatCode="General" sourceLinked="1"/>
        <c:tickLblPos val="nextTo"/>
        <c:crossAx val="92887296"/>
        <c:crosses val="autoZero"/>
        <c:crossBetween val="midCat"/>
      </c:valAx>
      <c:valAx>
        <c:axId val="92887296"/>
        <c:scaling>
          <c:orientation val="minMax"/>
          <c:max val="1"/>
          <c:min val="0"/>
        </c:scaling>
        <c:axPos val="l"/>
        <c:majorGridlines/>
        <c:numFmt formatCode="General" sourceLinked="1"/>
        <c:tickLblPos val="nextTo"/>
        <c:crossAx val="92885760"/>
        <c:crosses val="autoZero"/>
        <c:crossBetween val="midCat"/>
        <c:majorUnit val="1"/>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v>BA</c:v>
          </c:tx>
          <c:spPr>
            <a:ln w="38100"/>
          </c:spPr>
          <c:marker>
            <c:symbol val="none"/>
          </c:marker>
          <c:xVal>
            <c:numRef>
              <c:f>Sheet1!$A$33:$A$65</c:f>
              <c:numCache>
                <c:formatCode>General</c:formatCode>
                <c:ptCount val="33"/>
                <c:pt idx="0">
                  <c:v>0.37500000000000122</c:v>
                </c:pt>
                <c:pt idx="1">
                  <c:v>0.39062500000000122</c:v>
                </c:pt>
                <c:pt idx="2">
                  <c:v>0.40625</c:v>
                </c:pt>
                <c:pt idx="3">
                  <c:v>0.42187500000000122</c:v>
                </c:pt>
                <c:pt idx="4">
                  <c:v>0.43750000000000122</c:v>
                </c:pt>
                <c:pt idx="5">
                  <c:v>0.453125</c:v>
                </c:pt>
                <c:pt idx="6">
                  <c:v>0.46875</c:v>
                </c:pt>
                <c:pt idx="7">
                  <c:v>0.48437500000000122</c:v>
                </c:pt>
                <c:pt idx="8">
                  <c:v>0.5</c:v>
                </c:pt>
                <c:pt idx="9">
                  <c:v>0.51562500000000255</c:v>
                </c:pt>
                <c:pt idx="10">
                  <c:v>0.53125</c:v>
                </c:pt>
                <c:pt idx="11">
                  <c:v>0.54687500000000255</c:v>
                </c:pt>
                <c:pt idx="12">
                  <c:v>0.5625</c:v>
                </c:pt>
                <c:pt idx="13">
                  <c:v>0.57812500000000255</c:v>
                </c:pt>
                <c:pt idx="14">
                  <c:v>0.59375</c:v>
                </c:pt>
                <c:pt idx="15">
                  <c:v>0.60937500000000255</c:v>
                </c:pt>
                <c:pt idx="16">
                  <c:v>0.62500000000000255</c:v>
                </c:pt>
                <c:pt idx="17">
                  <c:v>0.64062500000000488</c:v>
                </c:pt>
                <c:pt idx="18">
                  <c:v>0.65625000000000255</c:v>
                </c:pt>
                <c:pt idx="19">
                  <c:v>0.67187500000000488</c:v>
                </c:pt>
                <c:pt idx="20">
                  <c:v>0.6875</c:v>
                </c:pt>
                <c:pt idx="21">
                  <c:v>0.70312500000000255</c:v>
                </c:pt>
                <c:pt idx="22">
                  <c:v>0.71875000000000255</c:v>
                </c:pt>
                <c:pt idx="23">
                  <c:v>0.73437500000000255</c:v>
                </c:pt>
                <c:pt idx="24">
                  <c:v>0.75000000000000255</c:v>
                </c:pt>
                <c:pt idx="25">
                  <c:v>0.76562500000000488</c:v>
                </c:pt>
                <c:pt idx="26">
                  <c:v>0.78125</c:v>
                </c:pt>
                <c:pt idx="27">
                  <c:v>0.79687500000000255</c:v>
                </c:pt>
                <c:pt idx="28">
                  <c:v>0.8125</c:v>
                </c:pt>
                <c:pt idx="29">
                  <c:v>0.82812500000000255</c:v>
                </c:pt>
                <c:pt idx="30">
                  <c:v>0.84375000000000255</c:v>
                </c:pt>
                <c:pt idx="31">
                  <c:v>0.85937500000000255</c:v>
                </c:pt>
                <c:pt idx="32">
                  <c:v>0.87500000000000255</c:v>
                </c:pt>
              </c:numCache>
            </c:numRef>
          </c:xVal>
          <c:yVal>
            <c:numRef>
              <c:f>Sheet1!$K$33:$K$65</c:f>
              <c:numCache>
                <c:formatCode>General</c:formatCode>
                <c:ptCount val="33"/>
                <c:pt idx="0">
                  <c:v>2.1757500106915392E-2</c:v>
                </c:pt>
                <c:pt idx="1">
                  <c:v>2.1757500106915392E-2</c:v>
                </c:pt>
                <c:pt idx="2">
                  <c:v>2.1757500106915392E-2</c:v>
                </c:pt>
                <c:pt idx="3">
                  <c:v>2.1757500106915392E-2</c:v>
                </c:pt>
                <c:pt idx="4">
                  <c:v>2.1757500106915392E-2</c:v>
                </c:pt>
                <c:pt idx="5">
                  <c:v>2.1757500106915392E-2</c:v>
                </c:pt>
                <c:pt idx="6">
                  <c:v>2.1757500106915392E-2</c:v>
                </c:pt>
                <c:pt idx="7">
                  <c:v>2.1757500106915392E-2</c:v>
                </c:pt>
                <c:pt idx="8">
                  <c:v>2.1757500106915392E-2</c:v>
                </c:pt>
                <c:pt idx="9">
                  <c:v>2.1757500106915392E-2</c:v>
                </c:pt>
                <c:pt idx="10">
                  <c:v>2.1757500106915392E-2</c:v>
                </c:pt>
                <c:pt idx="11">
                  <c:v>2.1757500106915392E-2</c:v>
                </c:pt>
                <c:pt idx="12">
                  <c:v>0.9192234558075475</c:v>
                </c:pt>
                <c:pt idx="13">
                  <c:v>0.95174994339090579</c:v>
                </c:pt>
                <c:pt idx="14">
                  <c:v>0.97731174893437078</c:v>
                </c:pt>
                <c:pt idx="15">
                  <c:v>0.99402548028219362</c:v>
                </c:pt>
                <c:pt idx="16">
                  <c:v>1</c:v>
                </c:pt>
                <c:pt idx="17">
                  <c:v>0.99348008940959598</c:v>
                </c:pt>
                <c:pt idx="18">
                  <c:v>0.97302797146537634</c:v>
                </c:pt>
                <c:pt idx="19">
                  <c:v>0.93773164403415465</c:v>
                </c:pt>
                <c:pt idx="20">
                  <c:v>0.887418113887259</c:v>
                </c:pt>
                <c:pt idx="21">
                  <c:v>0.82283816041045976</c:v>
                </c:pt>
                <c:pt idx="22">
                  <c:v>0.74578041990395805</c:v>
                </c:pt>
                <c:pt idx="23">
                  <c:v>0.65907080522656425</c:v>
                </c:pt>
                <c:pt idx="24">
                  <c:v>0.56642308988884527</c:v>
                </c:pt>
                <c:pt idx="25">
                  <c:v>0.47213043611100003</c:v>
                </c:pt>
                <c:pt idx="26">
                  <c:v>0.38062377813835013</c:v>
                </c:pt>
                <c:pt idx="27">
                  <c:v>0.29596313459620899</c:v>
                </c:pt>
                <c:pt idx="28">
                  <c:v>0.22135859412396805</c:v>
                </c:pt>
                <c:pt idx="29">
                  <c:v>0.1588244272599828</c:v>
                </c:pt>
                <c:pt idx="30">
                  <c:v>0.1090442249873966</c:v>
                </c:pt>
                <c:pt idx="31">
                  <c:v>7.1471358228107046E-2</c:v>
                </c:pt>
                <c:pt idx="32">
                  <c:v>4.4625070080287876E-2</c:v>
                </c:pt>
              </c:numCache>
            </c:numRef>
          </c:yVal>
        </c:ser>
        <c:axId val="95896704"/>
        <c:axId val="95898240"/>
      </c:scatterChart>
      <c:valAx>
        <c:axId val="95896704"/>
        <c:scaling>
          <c:orientation val="minMax"/>
          <c:max val="0.87500000000000311"/>
          <c:min val="0.3750000000000015"/>
        </c:scaling>
        <c:delete val="1"/>
        <c:axPos val="b"/>
        <c:numFmt formatCode="General" sourceLinked="1"/>
        <c:tickLblPos val="nextTo"/>
        <c:crossAx val="95898240"/>
        <c:crosses val="autoZero"/>
        <c:crossBetween val="midCat"/>
      </c:valAx>
      <c:valAx>
        <c:axId val="95898240"/>
        <c:scaling>
          <c:orientation val="minMax"/>
          <c:max val="1"/>
          <c:min val="0"/>
        </c:scaling>
        <c:axPos val="l"/>
        <c:majorGridlines/>
        <c:numFmt formatCode="General" sourceLinked="1"/>
        <c:tickLblPos val="nextTo"/>
        <c:crossAx val="95896704"/>
        <c:crosses val="autoZero"/>
        <c:crossBetween val="midCat"/>
        <c:majorUnit val="1"/>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2"/>
          <c:order val="0"/>
          <c:tx>
            <c:v>BC</c:v>
          </c:tx>
          <c:spPr>
            <a:ln w="38100"/>
          </c:spPr>
          <c:marker>
            <c:symbol val="none"/>
          </c:marker>
          <c:xVal>
            <c:numRef>
              <c:f>Sheet1!$A$33:$A$65</c:f>
              <c:numCache>
                <c:formatCode>General</c:formatCode>
                <c:ptCount val="33"/>
                <c:pt idx="0">
                  <c:v>0.37500000000000133</c:v>
                </c:pt>
                <c:pt idx="1">
                  <c:v>0.39062500000000133</c:v>
                </c:pt>
                <c:pt idx="2">
                  <c:v>0.40625</c:v>
                </c:pt>
                <c:pt idx="3">
                  <c:v>0.42187500000000133</c:v>
                </c:pt>
                <c:pt idx="4">
                  <c:v>0.43750000000000133</c:v>
                </c:pt>
                <c:pt idx="5">
                  <c:v>0.453125</c:v>
                </c:pt>
                <c:pt idx="6">
                  <c:v>0.46875</c:v>
                </c:pt>
                <c:pt idx="7">
                  <c:v>0.48437500000000133</c:v>
                </c:pt>
                <c:pt idx="8">
                  <c:v>0.5</c:v>
                </c:pt>
                <c:pt idx="9">
                  <c:v>0.51562500000000278</c:v>
                </c:pt>
                <c:pt idx="10">
                  <c:v>0.53125</c:v>
                </c:pt>
                <c:pt idx="11">
                  <c:v>0.54687500000000278</c:v>
                </c:pt>
                <c:pt idx="12">
                  <c:v>0.5625</c:v>
                </c:pt>
                <c:pt idx="13">
                  <c:v>0.57812500000000278</c:v>
                </c:pt>
                <c:pt idx="14">
                  <c:v>0.59375</c:v>
                </c:pt>
                <c:pt idx="15">
                  <c:v>0.60937500000000278</c:v>
                </c:pt>
                <c:pt idx="16">
                  <c:v>0.62500000000000278</c:v>
                </c:pt>
                <c:pt idx="17">
                  <c:v>0.64062500000000533</c:v>
                </c:pt>
                <c:pt idx="18">
                  <c:v>0.65625000000000278</c:v>
                </c:pt>
                <c:pt idx="19">
                  <c:v>0.67187500000000533</c:v>
                </c:pt>
                <c:pt idx="20">
                  <c:v>0.6875</c:v>
                </c:pt>
                <c:pt idx="21">
                  <c:v>0.70312500000000278</c:v>
                </c:pt>
                <c:pt idx="22">
                  <c:v>0.71875000000000278</c:v>
                </c:pt>
                <c:pt idx="23">
                  <c:v>0.73437500000000278</c:v>
                </c:pt>
                <c:pt idx="24">
                  <c:v>0.75000000000000278</c:v>
                </c:pt>
                <c:pt idx="25">
                  <c:v>0.76562500000000533</c:v>
                </c:pt>
                <c:pt idx="26">
                  <c:v>0.78125</c:v>
                </c:pt>
                <c:pt idx="27">
                  <c:v>0.79687500000000278</c:v>
                </c:pt>
                <c:pt idx="28">
                  <c:v>0.8125</c:v>
                </c:pt>
                <c:pt idx="29">
                  <c:v>0.82812500000000278</c:v>
                </c:pt>
                <c:pt idx="30">
                  <c:v>0.84375000000000278</c:v>
                </c:pt>
                <c:pt idx="31">
                  <c:v>0.85937500000000278</c:v>
                </c:pt>
                <c:pt idx="32">
                  <c:v>0.87500000000000278</c:v>
                </c:pt>
              </c:numCache>
            </c:numRef>
          </c:xVal>
          <c:yVal>
            <c:numRef>
              <c:f>Sheet1!$J$33:$J$65</c:f>
              <c:numCache>
                <c:formatCode>General</c:formatCode>
                <c:ptCount val="33"/>
                <c:pt idx="0">
                  <c:v>0.23076923076923209</c:v>
                </c:pt>
                <c:pt idx="1">
                  <c:v>0.23076923076923209</c:v>
                </c:pt>
                <c:pt idx="2">
                  <c:v>0.23076923076923209</c:v>
                </c:pt>
                <c:pt idx="3">
                  <c:v>0.23076923076923209</c:v>
                </c:pt>
                <c:pt idx="4">
                  <c:v>0.23076923076923209</c:v>
                </c:pt>
                <c:pt idx="5">
                  <c:v>0.23076923076923209</c:v>
                </c:pt>
                <c:pt idx="6">
                  <c:v>0.23076923076923209</c:v>
                </c:pt>
                <c:pt idx="7">
                  <c:v>0.23076923076923209</c:v>
                </c:pt>
                <c:pt idx="8">
                  <c:v>0.23076923076923209</c:v>
                </c:pt>
                <c:pt idx="9">
                  <c:v>0.23076923076923209</c:v>
                </c:pt>
                <c:pt idx="10">
                  <c:v>0.23076923076923209</c:v>
                </c:pt>
                <c:pt idx="11">
                  <c:v>0.23076923076923209</c:v>
                </c:pt>
                <c:pt idx="12">
                  <c:v>0.47368421052631571</c:v>
                </c:pt>
                <c:pt idx="13">
                  <c:v>0.54545454545454553</c:v>
                </c:pt>
                <c:pt idx="14">
                  <c:v>0.64285714285714191</c:v>
                </c:pt>
                <c:pt idx="15">
                  <c:v>0.78260869565217706</c:v>
                </c:pt>
                <c:pt idx="16">
                  <c:v>1</c:v>
                </c:pt>
                <c:pt idx="17">
                  <c:v>0.78260869565217839</c:v>
                </c:pt>
                <c:pt idx="18">
                  <c:v>0.64285714285714368</c:v>
                </c:pt>
                <c:pt idx="19">
                  <c:v>0.54545454545454553</c:v>
                </c:pt>
                <c:pt idx="20">
                  <c:v>0.47368421052631621</c:v>
                </c:pt>
                <c:pt idx="21">
                  <c:v>0.41860465116279211</c:v>
                </c:pt>
                <c:pt idx="22">
                  <c:v>0.37500000000000161</c:v>
                </c:pt>
                <c:pt idx="23">
                  <c:v>0.33962264150943688</c:v>
                </c:pt>
                <c:pt idx="24">
                  <c:v>0.31034482758620885</c:v>
                </c:pt>
                <c:pt idx="25">
                  <c:v>0.28571428571428792</c:v>
                </c:pt>
                <c:pt idx="26">
                  <c:v>0.26470588235294285</c:v>
                </c:pt>
                <c:pt idx="27">
                  <c:v>0.24657534246575349</c:v>
                </c:pt>
                <c:pt idx="28">
                  <c:v>0.2307692307692322</c:v>
                </c:pt>
                <c:pt idx="29">
                  <c:v>0.21686746987951824</c:v>
                </c:pt>
                <c:pt idx="30">
                  <c:v>0.20454545454545592</c:v>
                </c:pt>
                <c:pt idx="31">
                  <c:v>0.19354838709677546</c:v>
                </c:pt>
                <c:pt idx="32">
                  <c:v>0.18367346938775519</c:v>
                </c:pt>
              </c:numCache>
            </c:numRef>
          </c:yVal>
        </c:ser>
        <c:axId val="95098368"/>
        <c:axId val="95099904"/>
      </c:scatterChart>
      <c:valAx>
        <c:axId val="95098368"/>
        <c:scaling>
          <c:orientation val="minMax"/>
          <c:max val="0.87500000000000333"/>
          <c:min val="0.37500000000000161"/>
        </c:scaling>
        <c:delete val="1"/>
        <c:axPos val="b"/>
        <c:numFmt formatCode="General" sourceLinked="1"/>
        <c:tickLblPos val="nextTo"/>
        <c:crossAx val="95099904"/>
        <c:crosses val="autoZero"/>
        <c:crossBetween val="midCat"/>
      </c:valAx>
      <c:valAx>
        <c:axId val="95099904"/>
        <c:scaling>
          <c:orientation val="minMax"/>
          <c:max val="1"/>
          <c:min val="0"/>
        </c:scaling>
        <c:axPos val="l"/>
        <c:majorGridlines/>
        <c:numFmt formatCode="General" sourceLinked="1"/>
        <c:tickLblPos val="nextTo"/>
        <c:crossAx val="95098368"/>
        <c:crosses val="autoZero"/>
        <c:crossBetween val="midCat"/>
        <c:majorUnit val="1"/>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7C2566-3BF4-41EC-AEA7-94AB00E7F0FB}" type="datetimeFigureOut">
              <a:rPr lang="en-US" smtClean="0"/>
              <a:pPr/>
              <a:t>10/29/2007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C25A7-6940-41A2-85BD-0B1C56B188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principle problems with last</a:t>
            </a:r>
            <a:r>
              <a:rPr lang="en-US" baseline="0" dirty="0" smtClean="0"/>
              <a:t> years papers are that the computation is done per-vertex as shown in the image at the bottom left of the slide, the shading/sampling rates are coupled and there is a fair amount of complexity around the clustering/</a:t>
            </a:r>
            <a:r>
              <a:rPr lang="en-US" baseline="0" dirty="0" err="1" smtClean="0"/>
              <a:t>hiearchies</a:t>
            </a:r>
            <a:r>
              <a:rPr lang="en-US" baseline="0" dirty="0" smtClean="0"/>
              <a:t> that were needed for performance.</a:t>
            </a:r>
          </a:p>
          <a:p>
            <a:endParaRPr lang="en-US" baseline="0" dirty="0" smtClean="0"/>
          </a:p>
          <a:p>
            <a:r>
              <a:rPr lang="en-US" baseline="0" dirty="0" smtClean="0"/>
              <a:t>Most importantly the control flow that exists in the main </a:t>
            </a:r>
            <a:r>
              <a:rPr lang="en-US" baseline="0" dirty="0" err="1" smtClean="0"/>
              <a:t>shader</a:t>
            </a:r>
            <a:r>
              <a:rPr lang="en-US" baseline="0" dirty="0" smtClean="0"/>
              <a:t> (log accumulation) isn’t SIMD friendly.</a:t>
            </a:r>
          </a:p>
          <a:p>
            <a:endParaRPr lang="en-US" baseline="0" dirty="0" smtClean="0"/>
          </a:p>
          <a:p>
            <a:r>
              <a:rPr lang="en-US" baseline="0" dirty="0" smtClean="0"/>
              <a:t>Our new technique addresses these limitations.</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address these problems we moved to a feed forward rendering model.  Instead of looping over spheres in pixel </a:t>
            </a:r>
            <a:r>
              <a:rPr lang="en-US" dirty="0" err="1" smtClean="0"/>
              <a:t>shaders</a:t>
            </a:r>
            <a:r>
              <a:rPr lang="en-US" dirty="0" smtClean="0"/>
              <a:t>, we “splat” inflated</a:t>
            </a:r>
            <a:r>
              <a:rPr lang="en-US" baseline="0" dirty="0" smtClean="0"/>
              <a:t> spheres in screen space and accumulate logs that way.  This lofts the control flow out of the </a:t>
            </a:r>
            <a:r>
              <a:rPr lang="en-US" baseline="0" dirty="0" err="1" smtClean="0"/>
              <a:t>shader</a:t>
            </a:r>
            <a:r>
              <a:rPr lang="en-US" baseline="0" dirty="0" smtClean="0"/>
              <a:t> and into the primitive stream where it can be handled efficiently.  This also does the rendering in screen space.</a:t>
            </a:r>
          </a:p>
          <a:p>
            <a:endParaRPr lang="en-US" baseline="0" dirty="0" smtClean="0"/>
          </a:p>
          <a:p>
            <a:r>
              <a:rPr lang="en-US" baseline="0" dirty="0" smtClean="0"/>
              <a:t>Shadows are smooth, so doing this at full resolution is overkill.  Performance can be saved by computing visibility at a reduced resolution, and carefully </a:t>
            </a:r>
            <a:r>
              <a:rPr lang="en-US" baseline="0" dirty="0" err="1" smtClean="0"/>
              <a:t>upsampling</a:t>
            </a:r>
            <a:r>
              <a:rPr lang="en-US" baseline="0" dirty="0" smtClean="0"/>
              <a:t> when shading at screen resolution using a variant of bi-lateral filtering.</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Near contact a proxy sphere will have significant shadowing due to the large solid angle.</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tapers off</a:t>
            </a:r>
            <a:r>
              <a:rPr lang="en-US" baseline="0" dirty="0" smtClean="0"/>
              <a:t> as it fades away – at some distance the occlusion becomes negligible.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 to compute a radial expansion factor where</a:t>
            </a:r>
            <a:r>
              <a:rPr lang="en-US" baseline="0" dirty="0" smtClean="0"/>
              <a:t> this is “negligible” for a given SH order.  We can do this by creating a simple analytic experiment, given the “</a:t>
            </a:r>
            <a:r>
              <a:rPr lang="en-US" baseline="0" dirty="0" err="1" smtClean="0"/>
              <a:t>peakiest</a:t>
            </a:r>
            <a:r>
              <a:rPr lang="en-US" baseline="0" dirty="0" smtClean="0"/>
              <a:t>” SH light (a directional light) and a surface normal looking directly into the light that reflects unit radiance when un-occluded, at what distance does a unit radius sphere need to be where the reflected light is epsilon from unit?  For 4</a:t>
            </a:r>
            <a:r>
              <a:rPr lang="en-US" baseline="30000" dirty="0" smtClean="0"/>
              <a:t>th</a:t>
            </a:r>
            <a:r>
              <a:rPr lang="en-US" baseline="0" dirty="0" smtClean="0"/>
              <a:t> order light a scale factor of 15 represents one gray level in an 8 bit display.</a:t>
            </a:r>
          </a:p>
        </p:txBody>
      </p:sp>
      <p:sp>
        <p:nvSpPr>
          <p:cNvPr id="4" name="Slide Number Placeholder 3"/>
          <p:cNvSpPr>
            <a:spLocks noGrp="1"/>
          </p:cNvSpPr>
          <p:nvPr>
            <p:ph type="sldNum" sz="quarter" idx="10"/>
          </p:nvPr>
        </p:nvSpPr>
        <p:spPr/>
        <p:txBody>
          <a:bodyPr/>
          <a:lstStyle/>
          <a:p>
            <a:fld id="{9C3C25A7-6940-41A2-85BD-0B1C56B188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influene</a:t>
            </a:r>
            <a:r>
              <a:rPr lang="en-US" dirty="0" smtClean="0"/>
              <a:t> region</a:t>
            </a:r>
            <a:r>
              <a:rPr lang="en-US" baseline="0" dirty="0" smtClean="0"/>
              <a:t> can be shrunk, increasing the </a:t>
            </a:r>
            <a:r>
              <a:rPr lang="en-US" baseline="0" dirty="0" err="1" smtClean="0"/>
              <a:t>peformance</a:t>
            </a:r>
            <a:r>
              <a:rPr lang="en-US" baseline="0" dirty="0" smtClean="0"/>
              <a:t> but causing the shadows to not cast as far. [click] the logs need to be attenuated when this happens so that there aren’t visible artifacts at the boundary of the sphere of influence.</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see a simple scene, and the camera and screen.</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a proxy sphere, and it’s bloated influence region.</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this is rendered, it covers a portion of the screen where a </a:t>
            </a:r>
            <a:r>
              <a:rPr lang="en-US" dirty="0" err="1" smtClean="0"/>
              <a:t>shader</a:t>
            </a:r>
            <a:r>
              <a:rPr lang="en-US" dirty="0" smtClean="0"/>
              <a:t> is run (denoted in red.)</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the green pixels pass the containment test, where significant work has to be done (computing the log).</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goal </a:t>
            </a:r>
            <a:r>
              <a:rPr lang="en-US" baseline="0" dirty="0" smtClean="0"/>
              <a:t>is real-time rendering of dynamic scenes with moving characters.</a:t>
            </a:r>
          </a:p>
          <a:p>
            <a:r>
              <a:rPr lang="en-US" baseline="0" dirty="0" smtClean="0"/>
              <a:t>We want to capture soft global illumination effects produced by large light sources.</a:t>
            </a:r>
          </a:p>
          <a:p>
            <a:r>
              <a:rPr lang="en-US" baseline="0" dirty="0" smtClean="0"/>
              <a:t>  </a:t>
            </a:r>
          </a:p>
          <a:p>
            <a:r>
              <a:rPr lang="en-US" baseline="0" dirty="0" smtClean="0"/>
              <a:t>Our technique produces the soft shadows in this example, which add realism and provide critical spatial cues.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smaller</a:t>
            </a:r>
            <a:r>
              <a:rPr lang="en-US" baseline="0" dirty="0" smtClean="0"/>
              <a:t> proxy that happens to have more pixels covered.</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bloated</a:t>
            </a:r>
            <a:r>
              <a:rPr lang="en-US" baseline="0" dirty="0" smtClean="0"/>
              <a:t> proxy intersects the front clipping plane, the entire plane needs to be drawn to prevent rendering artifacts.  </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Given a scene we first generate low resolution visibility samples [click] (colored based on the primitive here – we also store the surface normal (arrows) and depth.)  Now we need to determine what is the influence of a given visibility sample on any point on the screen?</a:t>
            </a:r>
          </a:p>
          <a:p>
            <a:endParaRPr lang="en-US" baseline="0" dirty="0" smtClean="0"/>
          </a:p>
          <a:p>
            <a:r>
              <a:rPr lang="en-US" baseline="0" dirty="0" smtClean="0"/>
              <a:t>For these examples we are going to look at the influence of the 3</a:t>
            </a:r>
            <a:r>
              <a:rPr lang="en-US" baseline="30000" dirty="0" smtClean="0"/>
              <a:t>rd</a:t>
            </a:r>
            <a:r>
              <a:rPr lang="en-US" baseline="0" dirty="0" smtClean="0"/>
              <a:t> pixel from the left [click].  An obvious choice is to use basis functions in screen space (as you get from texturing hardware), like the linear basis functions shown here [click].  </a:t>
            </a:r>
          </a:p>
          <a:p>
            <a:endParaRPr lang="en-US" baseline="0" dirty="0" smtClean="0"/>
          </a:p>
          <a:p>
            <a:r>
              <a:rPr lang="en-US" baseline="0" dirty="0" smtClean="0"/>
              <a:t>This is fine with this scene, where all of the visibility functions are the same, however if we had another polygon [click] the visibility functions on the left include shadowing from the green polygon, so shouldn’t be blended with the ones on the right.  This can be accommodated by looking at the differences in depths in this scenario, using this green basis function [click].</a:t>
            </a:r>
          </a:p>
          <a:p>
            <a:endParaRPr lang="en-US" baseline="0" dirty="0" smtClean="0"/>
          </a:p>
          <a:p>
            <a:r>
              <a:rPr lang="en-US" baseline="0" dirty="0" smtClean="0"/>
              <a:t>Another scenario is a crease [click], where nearby points have similar depths, but </a:t>
            </a:r>
            <a:r>
              <a:rPr lang="en-US" baseline="0" dirty="0" err="1" smtClean="0"/>
              <a:t>vdifferent</a:t>
            </a:r>
            <a:r>
              <a:rPr lang="en-US" baseline="0" dirty="0" smtClean="0"/>
              <a:t> </a:t>
            </a:r>
            <a:r>
              <a:rPr lang="en-US" baseline="0" dirty="0" err="1" smtClean="0"/>
              <a:t>normals</a:t>
            </a:r>
            <a:r>
              <a:rPr lang="en-US" baseline="0" dirty="0" smtClean="0"/>
              <a:t>, hence different visibility functions.  Normal variation would effectively handle this case [click].</a:t>
            </a:r>
          </a:p>
          <a:p>
            <a:endParaRPr lang="en-US" baseline="0" dirty="0" smtClean="0"/>
          </a:p>
          <a:p>
            <a:r>
              <a:rPr lang="en-US" dirty="0" smtClean="0"/>
              <a:t>Those 3 basis functions can</a:t>
            </a:r>
            <a:r>
              <a:rPr lang="en-US" baseline="0" dirty="0" smtClean="0"/>
              <a:t> be combined using a variant of bi-lateral filtering.  Taking a product of the three terms restricts you to interpolating visibility only when it agrees with all three constraints. </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is a slightly more complex scene, where the normal varies over the blocking polygon.  Looking at the same pixel [click]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is a spatial component [click]</a:t>
            </a:r>
          </a:p>
          <a:p>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 depth component [click]</a:t>
            </a:r>
          </a:p>
          <a:p>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a normal component [click].</a:t>
            </a:r>
          </a:p>
          <a:p>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normalized</a:t>
            </a:r>
            <a:r>
              <a:rPr lang="en-US" baseline="0" dirty="0" smtClean="0"/>
              <a:t> resulting in the given influence function.  [click] The neighboring pixels are shown for comparison.</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image comparing bilateral </a:t>
            </a:r>
            <a:r>
              <a:rPr lang="en-US" dirty="0" err="1" smtClean="0"/>
              <a:t>upsampling</a:t>
            </a:r>
            <a:r>
              <a:rPr lang="en-US" dirty="0" smtClean="0"/>
              <a:t> vs. naïve bilinear </a:t>
            </a:r>
            <a:r>
              <a:rPr lang="en-US" dirty="0" err="1" smtClean="0"/>
              <a:t>upsampling</a:t>
            </a:r>
            <a:r>
              <a:rPr lang="en-US" dirty="0" smtClean="0"/>
              <a:t>.  The </a:t>
            </a:r>
            <a:r>
              <a:rPr lang="en-US" dirty="0" err="1" smtClean="0"/>
              <a:t>normals</a:t>
            </a:r>
            <a:r>
              <a:rPr lang="en-US" dirty="0" smtClean="0"/>
              <a:t> used for shading are from the mesh,</a:t>
            </a:r>
            <a:r>
              <a:rPr lang="en-US" baseline="0" dirty="0" smtClean="0"/>
              <a:t> just the visibility is interpolated from the low resolution image (quarter res on the top, 1/8</a:t>
            </a:r>
            <a:r>
              <a:rPr lang="en-US" baseline="30000" dirty="0" smtClean="0"/>
              <a:t>th</a:t>
            </a:r>
            <a:r>
              <a:rPr lang="en-US" baseline="0" dirty="0" smtClean="0"/>
              <a:t> on the bottom, </a:t>
            </a:r>
            <a:r>
              <a:rPr lang="en-US" baseline="0" dirty="0" err="1" smtClean="0"/>
              <a:t>upsampled</a:t>
            </a:r>
            <a:r>
              <a:rPr lang="en-US" baseline="0" dirty="0" smtClean="0"/>
              <a:t> to 1024^2.)</a:t>
            </a:r>
          </a:p>
          <a:p>
            <a:endParaRPr lang="en-US" baseline="0" dirty="0" smtClean="0"/>
          </a:p>
          <a:p>
            <a:r>
              <a:rPr lang="en-US" baseline="0" dirty="0" smtClean="0"/>
              <a:t>Notice the poor quality of silhouettes in particular with bi-linear </a:t>
            </a:r>
            <a:r>
              <a:rPr lang="en-US" baseline="0" dirty="0" err="1" smtClean="0"/>
              <a:t>upsampling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a:t>
            </a:r>
            <a:r>
              <a:rPr lang="en-US" baseline="0" dirty="0" smtClean="0"/>
              <a:t> zoom in on the back foot, to make the artifacts from bi-linear filtering of visibility more clear.</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Our technique also approximates inter-reflections as shown in the image on the bottom of this figure.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going to present a simple model of indirect lighting.</a:t>
            </a:r>
          </a:p>
          <a:p>
            <a:endParaRPr lang="en-US" dirty="0" smtClean="0"/>
          </a:p>
          <a:p>
            <a:r>
              <a:rPr lang="en-US" dirty="0" smtClean="0"/>
              <a:t>Given a proxy sphere, what is the lighting (arriving</a:t>
            </a:r>
            <a:r>
              <a:rPr lang="en-US" baseline="0" dirty="0" smtClean="0"/>
              <a:t> at a receiver point) that is reflected off the sphere?</a:t>
            </a:r>
          </a:p>
          <a:p>
            <a:endParaRPr lang="en-US" baseline="0" dirty="0" smtClean="0"/>
          </a:p>
          <a:p>
            <a:r>
              <a:rPr lang="en-US" baseline="0" dirty="0" smtClean="0"/>
              <a:t>[click]</a:t>
            </a:r>
          </a:p>
          <a:p>
            <a:endParaRPr lang="en-US" baseline="0" dirty="0" smtClean="0"/>
          </a:p>
          <a:p>
            <a:r>
              <a:rPr lang="en-US" baseline="0" dirty="0" smtClean="0"/>
              <a:t>The first assumption we are going to make is that the lighting is distant.  Here is a crude proxy for an overcast day.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assumption is that the material is diffuse</a:t>
            </a:r>
            <a:r>
              <a:rPr lang="en-US" baseline="0" dirty="0" smtClean="0"/>
              <a:t> and lighting incident on the sphere is </a:t>
            </a:r>
            <a:r>
              <a:rPr lang="en-US" baseline="0" dirty="0" err="1" smtClean="0"/>
              <a:t>unshadowed</a:t>
            </a:r>
            <a:r>
              <a:rPr lang="en-US" baseline="0" dirty="0" smtClean="0"/>
              <a:t>.  This means the lighting arriving at the receiver point will not depend on any frequencies of the distant lighting higher than the quadratic ones.  An exact operator can be computed as a function of the solid angle subtended, but it too expensive (see details in the paper.)  Note that the “yellow” portion would not be reflected onto this receiver point.</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a:t>
            </a:r>
            <a:r>
              <a:rPr lang="en-US" baseline="0" dirty="0" smtClean="0"/>
              <a:t> assumption is that emission from the proxy is constant over its visible disk.</a:t>
            </a:r>
          </a:p>
          <a:p>
            <a:r>
              <a:rPr lang="en-US" baseline="0" dirty="0" smtClean="0"/>
              <a:t>This makes the incident radiance easily evaluated using the convolution theorem.</a:t>
            </a:r>
          </a:p>
          <a:p>
            <a:r>
              <a:rPr lang="en-US" baseline="0" dirty="0" smtClean="0"/>
              <a:t>[click] All that remains is how do we compute the average radiance, how do we accumulate incident radiance, and how do we account for overlapping spheres?</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average radiance can be</a:t>
            </a:r>
            <a:r>
              <a:rPr lang="en-US" baseline="0" dirty="0" smtClean="0"/>
              <a:t> computed in closed form as a convolution.  Near the proxy you just sample one point, so the kernel is a delta function.</a:t>
            </a:r>
          </a:p>
        </p:txBody>
      </p:sp>
      <p:sp>
        <p:nvSpPr>
          <p:cNvPr id="4" name="Slide Number Placeholder 3"/>
          <p:cNvSpPr>
            <a:spLocks noGrp="1"/>
          </p:cNvSpPr>
          <p:nvPr>
            <p:ph type="sldNum" sz="quarter" idx="10"/>
          </p:nvPr>
        </p:nvSpPr>
        <p:spPr/>
        <p:txBody>
          <a:bodyPr/>
          <a:lstStyle/>
          <a:p>
            <a:fld id="{9C3C25A7-6940-41A2-85BD-0B1C56B1884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Far away from the proxy an entire</a:t>
            </a:r>
            <a:r>
              <a:rPr lang="en-US" baseline="0" dirty="0" smtClean="0"/>
              <a:t> hemisphere is visible, and due to </a:t>
            </a:r>
            <a:r>
              <a:rPr lang="en-US" baseline="0" dirty="0" err="1" smtClean="0"/>
              <a:t>nusselts</a:t>
            </a:r>
            <a:r>
              <a:rPr lang="en-US" baseline="0" dirty="0" smtClean="0"/>
              <a:t> analog, a cosine is the kernel.</a:t>
            </a:r>
          </a:p>
        </p:txBody>
      </p:sp>
      <p:sp>
        <p:nvSpPr>
          <p:cNvPr id="4" name="Slide Number Placeholder 3"/>
          <p:cNvSpPr>
            <a:spLocks noGrp="1"/>
          </p:cNvSpPr>
          <p:nvPr>
            <p:ph type="sldNum" sz="quarter" idx="10"/>
          </p:nvPr>
        </p:nvSpPr>
        <p:spPr/>
        <p:txBody>
          <a:bodyPr/>
          <a:lstStyle/>
          <a:p>
            <a:fld id="{9C3C25A7-6940-41A2-85BD-0B1C56B1884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three convolution coefficients have analytic forms, but also are very smooth so they can be approximated with simple low order polynomials of the sin of theta.  It is also worth pointing out that only a single quadratic SH evaluation needs to be done for this </a:t>
            </a:r>
            <a:r>
              <a:rPr lang="en-US" baseline="0" dirty="0" err="1" smtClean="0"/>
              <a:t>shader</a:t>
            </a:r>
            <a:r>
              <a:rPr lang="en-US" baseline="0" dirty="0" smtClean="0"/>
              <a:t>, in the direction –d (from the </a:t>
            </a:r>
            <a:r>
              <a:rPr lang="en-US" baseline="0" dirty="0" err="1" smtClean="0"/>
              <a:t>reciever</a:t>
            </a:r>
            <a:r>
              <a:rPr lang="en-US" baseline="0" dirty="0" smtClean="0"/>
              <a:t> to the sphere center) for both computing the average radiance and evaluating the incident radiance of a spherical light source.</a:t>
            </a:r>
          </a:p>
        </p:txBody>
      </p:sp>
      <p:sp>
        <p:nvSpPr>
          <p:cNvPr id="4" name="Slide Number Placeholder 3"/>
          <p:cNvSpPr>
            <a:spLocks noGrp="1"/>
          </p:cNvSpPr>
          <p:nvPr>
            <p:ph type="sldNum" sz="quarter" idx="10"/>
          </p:nvPr>
        </p:nvSpPr>
        <p:spPr/>
        <p:txBody>
          <a:bodyPr/>
          <a:lstStyle/>
          <a:p>
            <a:fld id="{9C3C25A7-6940-41A2-85BD-0B1C56B1884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Accumulating the quadratic incident radiance vectors can be done the same way we accumulate logs, in screen space.  A similar experiment indicates that an expansion factor of 10 seems appropriate.</a:t>
            </a:r>
          </a:p>
          <a:p>
            <a:endParaRPr lang="en-US" baseline="0" dirty="0" smtClean="0"/>
          </a:p>
          <a:p>
            <a:r>
              <a:rPr lang="en-US" baseline="0" dirty="0" smtClean="0"/>
              <a:t>[click]</a:t>
            </a:r>
          </a:p>
          <a:p>
            <a:endParaRPr lang="en-US" baseline="0" dirty="0" smtClean="0"/>
          </a:p>
          <a:p>
            <a:r>
              <a:rPr lang="en-US" baseline="0" dirty="0" smtClean="0"/>
              <a:t>Just doing this results in an over estimation of incident radiance if the proxy spheres overlap.  While accumulating incident radiance, you can also accumulate the sum of the solid angle subtended by the spheres.  The actual solid angle subtended has already been computed, it is a linear function of the DC visibility term.  The ratio between it and the sum of solid angles is used to modulate incident radiance.</a:t>
            </a:r>
          </a:p>
        </p:txBody>
      </p:sp>
      <p:sp>
        <p:nvSpPr>
          <p:cNvPr id="4" name="Slide Number Placeholder 3"/>
          <p:cNvSpPr>
            <a:spLocks noGrp="1"/>
          </p:cNvSpPr>
          <p:nvPr>
            <p:ph type="sldNum" sz="quarter" idx="10"/>
          </p:nvPr>
        </p:nvSpPr>
        <p:spPr/>
        <p:txBody>
          <a:bodyPr/>
          <a:lstStyle/>
          <a:p>
            <a:fld id="{9C3C25A7-6940-41A2-85BD-0B1C56B1884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now walk through the algorithms.</a:t>
            </a:r>
          </a:p>
          <a:p>
            <a:endParaRPr lang="en-US" baseline="0" dirty="0" smtClean="0"/>
          </a:p>
          <a:p>
            <a:r>
              <a:rPr lang="en-US" baseline="0" dirty="0" smtClean="0"/>
              <a:t>You first compute low res buffers with the position and normal data of the scene. [click]</a:t>
            </a:r>
          </a:p>
          <a:p>
            <a:endParaRPr lang="en-US" baseline="0" dirty="0" smtClean="0"/>
          </a:p>
          <a:p>
            <a:r>
              <a:rPr lang="en-US" baseline="0" dirty="0" smtClean="0"/>
              <a:t>Then you accumulate the logs (visualized as there magnitudes) and [click] </a:t>
            </a:r>
            <a:r>
              <a:rPr lang="en-US" baseline="0" dirty="0" err="1" smtClean="0"/>
              <a:t>exponetiate</a:t>
            </a:r>
            <a:r>
              <a:rPr lang="en-US" baseline="0" dirty="0" smtClean="0"/>
              <a:t> them.</a:t>
            </a:r>
          </a:p>
          <a:p>
            <a:endParaRPr lang="en-US" baseline="0" dirty="0" smtClean="0"/>
          </a:p>
          <a:p>
            <a:r>
              <a:rPr lang="en-US" baseline="0" dirty="0" err="1" smtClean="0"/>
              <a:t>Finaly</a:t>
            </a:r>
            <a:r>
              <a:rPr lang="en-US" baseline="0" dirty="0" smtClean="0"/>
              <a:t> [click] you up-sample the visibility function and shade at screen resolution, generating the shadowed image.</a:t>
            </a:r>
          </a:p>
          <a:p>
            <a:endParaRPr lang="en-US" baseline="0" dirty="0" smtClean="0"/>
          </a:p>
          <a:p>
            <a:r>
              <a:rPr lang="en-US" baseline="0" dirty="0" smtClean="0"/>
              <a:t>[click] for indirect lighting you accumulate the incident radiance vectors [click] and sum of solid angles. [click] then </a:t>
            </a:r>
            <a:r>
              <a:rPr lang="en-US" baseline="0" dirty="0" err="1" smtClean="0"/>
              <a:t>upsample</a:t>
            </a:r>
            <a:r>
              <a:rPr lang="en-US" baseline="0" dirty="0" smtClean="0"/>
              <a:t> and add to get indirect lighting – note the softer look.</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see a </a:t>
            </a:r>
            <a:r>
              <a:rPr lang="en-US" dirty="0" err="1" smtClean="0"/>
              <a:t>crapy</a:t>
            </a:r>
            <a:r>
              <a:rPr lang="en-US" dirty="0" smtClean="0"/>
              <a:t> video</a:t>
            </a:r>
            <a:r>
              <a:rPr lang="en-US" baseline="0" dirty="0" smtClean="0"/>
              <a:t> of the fight scene.</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a:t>
            </a:r>
            <a:r>
              <a:rPr lang="en-US" baseline="0" dirty="0" smtClean="0"/>
              <a:t> video of characters, it starts as 2 and becomes 20 by the end of the clip.  This scene would have been extremely difficult using last years technique.</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TextEdit="1"/>
          </p:cNvSpPr>
          <p:nvPr>
            <p:ph type="sldImg"/>
          </p:nvPr>
        </p:nvSpPr>
        <p:spPr>
          <a:ln/>
        </p:spPr>
      </p:sp>
      <p:sp>
        <p:nvSpPr>
          <p:cNvPr id="425987" name="Rectangle 3"/>
          <p:cNvSpPr>
            <a:spLocks noGrp="1" noChangeArrowheads="1"/>
          </p:cNvSpPr>
          <p:nvPr>
            <p:ph type="body" idx="1"/>
          </p:nvPr>
        </p:nvSpPr>
        <p:spPr/>
        <p:txBody>
          <a:bodyPr/>
          <a:lstStyle/>
          <a:p>
            <a:r>
              <a:rPr lang="en-US" sz="900" dirty="0"/>
              <a:t>This table summarizes some of the extensive previous work in fast shadow rendering.</a:t>
            </a:r>
          </a:p>
          <a:p>
            <a:endParaRPr lang="en-US" sz="9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technique has several limitations, it is restricted to low-frequency,</a:t>
            </a:r>
            <a:r>
              <a:rPr lang="en-US" baseline="0" dirty="0" smtClean="0"/>
              <a:t> distant lighting.</a:t>
            </a:r>
          </a:p>
          <a:p>
            <a:endParaRPr lang="en-US" baseline="0" dirty="0" smtClean="0"/>
          </a:p>
          <a:p>
            <a:r>
              <a:rPr lang="en-US" baseline="0" dirty="0" smtClean="0"/>
              <a:t>The indirect lighting is also very approximate – only a single bounce is modeled, when gathering incident radiance at a proxy no shadowing is modeled and when reflecting it to reach a </a:t>
            </a:r>
            <a:r>
              <a:rPr lang="en-US" baseline="0" dirty="0" err="1" smtClean="0"/>
              <a:t>reciever</a:t>
            </a:r>
            <a:r>
              <a:rPr lang="en-US" baseline="0" dirty="0" smtClean="0"/>
              <a:t> the occlusion is handled in a very approximate way (normalization defined earlier.)</a:t>
            </a:r>
          </a:p>
          <a:p>
            <a:endParaRPr lang="en-US" baseline="0" dirty="0" smtClean="0"/>
          </a:p>
          <a:p>
            <a:r>
              <a:rPr lang="en-US" baseline="0" dirty="0" smtClean="0"/>
              <a:t>Finally the sampling should really be adaptive.</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 this technique is simpler, faster</a:t>
            </a:r>
            <a:r>
              <a:rPr lang="en-US" baseline="0" dirty="0" smtClean="0"/>
              <a:t> and better (</a:t>
            </a:r>
            <a:r>
              <a:rPr lang="en-US" baseline="0" dirty="0" err="1" smtClean="0"/>
              <a:t>hiquer</a:t>
            </a:r>
            <a:r>
              <a:rPr lang="en-US" baseline="0" dirty="0" smtClean="0"/>
              <a:t> quality) compared to our previous work.  It also includes approximate indirect lighting.  In the future we would like to investigate efficient adaptive sampling on GPU’s, accumulating/reconstructing gradients of the visibility function and more accurate but still fast indirect lighting.</a:t>
            </a:r>
            <a:endParaRPr lang="en-US" dirty="0"/>
          </a:p>
        </p:txBody>
      </p:sp>
      <p:sp>
        <p:nvSpPr>
          <p:cNvPr id="4" name="Slide Number Placeholder 3"/>
          <p:cNvSpPr>
            <a:spLocks noGrp="1"/>
          </p:cNvSpPr>
          <p:nvPr>
            <p:ph type="sldNum" sz="quarter" idx="10"/>
          </p:nvPr>
        </p:nvSpPr>
        <p:spPr/>
        <p:txBody>
          <a:bodyPr/>
          <a:lstStyle/>
          <a:p>
            <a:fld id="{9C3C25A7-6940-41A2-85BD-0B1C56B1884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C25A7-6940-41A2-85BD-0B1C56B18842}"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TextEdit="1"/>
          </p:cNvSpPr>
          <p:nvPr>
            <p:ph type="sldImg"/>
          </p:nvPr>
        </p:nvSpPr>
        <p:spPr>
          <a:ln/>
        </p:spPr>
      </p:sp>
      <p:sp>
        <p:nvSpPr>
          <p:cNvPr id="428035" name="Rectangle 3"/>
          <p:cNvSpPr>
            <a:spLocks noGrp="1" noChangeArrowheads="1"/>
          </p:cNvSpPr>
          <p:nvPr>
            <p:ph type="body" idx="1"/>
          </p:nvPr>
        </p:nvSpPr>
        <p:spPr/>
        <p:txBody>
          <a:bodyPr/>
          <a:lstStyle/>
          <a:p>
            <a:r>
              <a:rPr lang="en-US" dirty="0"/>
              <a:t>Only a few techniques generate soft shadows from large-area lights, </a:t>
            </a:r>
          </a:p>
          <a:p>
            <a:r>
              <a:rPr lang="en-US" dirty="0"/>
              <a:t>where shading is computed dynamically without knowing in advance how the blockers and receivers are moving.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paper is an</a:t>
            </a:r>
            <a:r>
              <a:rPr lang="en-US" baseline="0" dirty="0" smtClean="0"/>
              <a:t> extension of last years </a:t>
            </a:r>
            <a:r>
              <a:rPr lang="en-US" baseline="0" dirty="0" err="1" smtClean="0"/>
              <a:t>siggraph</a:t>
            </a:r>
            <a:r>
              <a:rPr lang="en-US" baseline="0" dirty="0" smtClean="0"/>
              <a:t> paper, that we will talk about later. </a:t>
            </a:r>
            <a:endParaRPr lang="en-US" dirty="0" smtClean="0"/>
          </a:p>
          <a:p>
            <a:endParaRPr lang="en-US" baseline="0" dirty="0" smtClean="0"/>
          </a:p>
          <a:p>
            <a:r>
              <a:rPr lang="en-US" baseline="0" dirty="0" smtClean="0"/>
              <a:t>It also shares and extends related ideas from the Hardware Accelerated ambient occlusion paper that was done concurrently and presented at I3D this year.</a:t>
            </a:r>
          </a:p>
          <a:p>
            <a:endParaRPr lang="en-US" baseline="0" dirty="0" smtClean="0"/>
          </a:p>
          <a:p>
            <a:endParaRPr lang="en-US" dirty="0" smtClean="0"/>
          </a:p>
          <a:p>
            <a:r>
              <a:rPr lang="en-US" dirty="0" smtClean="0"/>
              <a:t>Two recent paper presented extensions of the shadow fields work to handle indirect lighting.  These papers are more</a:t>
            </a:r>
            <a:r>
              <a:rPr lang="en-US" baseline="0" dirty="0" smtClean="0"/>
              <a:t> accurate than our indirect lighting technique, but are also slower.</a:t>
            </a:r>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Rot="1" noChangeAspect="1" noTextEdit="1"/>
          </p:cNvSpPr>
          <p:nvPr>
            <p:ph type="sldImg"/>
          </p:nvPr>
        </p:nvSpPr>
        <p:spPr>
          <a:ln/>
        </p:spPr>
      </p:sp>
      <p:sp>
        <p:nvSpPr>
          <p:cNvPr id="430083" name="Rectangle 3"/>
          <p:cNvSpPr>
            <a:spLocks noGrp="1" noChangeArrowheads="1"/>
          </p:cNvSpPr>
          <p:nvPr>
            <p:ph type="body" idx="1"/>
          </p:nvPr>
        </p:nvSpPr>
        <p:spPr/>
        <p:txBody>
          <a:bodyPr/>
          <a:lstStyle/>
          <a:p>
            <a:r>
              <a:rPr lang="en-US"/>
              <a:t>Ambient occlusion in the lower left only provides a proximity cue.</a:t>
            </a:r>
          </a:p>
          <a:p>
            <a:r>
              <a:rPr lang="en-US"/>
              <a:t>Our method in the lower right , which we call spherical harmonic exponentiation, casts a shadow behind the object as it should.</a:t>
            </a:r>
          </a:p>
          <a:p>
            <a:endParaRPr lang="en-US"/>
          </a:p>
          <a:p>
            <a:r>
              <a:rPr lang="en-US"/>
              <a:t>Essentially, we extend the frequency range used to represent visibility from its average or DC component to higher frequencies to get shadows that can be cast.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TextEdit="1"/>
          </p:cNvSpPr>
          <p:nvPr>
            <p:ph type="sldImg"/>
          </p:nvPr>
        </p:nvSpPr>
        <p:spPr>
          <a:ln/>
        </p:spPr>
      </p:sp>
      <p:sp>
        <p:nvSpPr>
          <p:cNvPr id="432131" name="Rectangle 3"/>
          <p:cNvSpPr>
            <a:spLocks noGrp="1" noChangeArrowheads="1"/>
          </p:cNvSpPr>
          <p:nvPr>
            <p:ph type="body" idx="1"/>
          </p:nvPr>
        </p:nvSpPr>
        <p:spPr/>
        <p:txBody>
          <a:bodyPr/>
          <a:lstStyle/>
          <a:p>
            <a:r>
              <a:rPr lang="en-US"/>
              <a:t>In a nutshell, our approach approximates blockers [click] as sets of spheres.</a:t>
            </a:r>
          </a:p>
          <a:p>
            <a:r>
              <a:rPr lang="en-US"/>
              <a:t>Accumulation over large blocking primitives is faster than accumulating over light directions.</a:t>
            </a:r>
          </a:p>
          <a:p>
            <a:r>
              <a:rPr lang="en-US"/>
              <a:t>The symmetry of spherical blocking primitives also simplifies the computation.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TextEdit="1"/>
          </p:cNvSpPr>
          <p:nvPr>
            <p:ph type="sldImg"/>
          </p:nvPr>
        </p:nvSpPr>
        <p:spPr>
          <a:ln/>
        </p:spPr>
      </p:sp>
      <p:sp>
        <p:nvSpPr>
          <p:cNvPr id="434179" name="Rectangle 3"/>
          <p:cNvSpPr>
            <a:spLocks noGrp="1" noChangeArrowheads="1"/>
          </p:cNvSpPr>
          <p:nvPr>
            <p:ph type="body" idx="1"/>
          </p:nvPr>
        </p:nvSpPr>
        <p:spPr/>
        <p:txBody>
          <a:bodyPr/>
          <a:lstStyle/>
          <a:p>
            <a:r>
              <a:rPr lang="en-US"/>
              <a:t>We represent the visibility functions of these blockers as well as the lighting using their low-frequency components in the spherical harmonic basis.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TextEdit="1"/>
          </p:cNvSpPr>
          <p:nvPr>
            <p:ph type="sldImg"/>
          </p:nvPr>
        </p:nvSpPr>
        <p:spPr>
          <a:ln/>
        </p:spPr>
      </p:sp>
      <p:sp>
        <p:nvSpPr>
          <p:cNvPr id="436227" name="Rectangle 3"/>
          <p:cNvSpPr>
            <a:spLocks noGrp="1" noChangeArrowheads="1"/>
          </p:cNvSpPr>
          <p:nvPr>
            <p:ph type="body" idx="1"/>
          </p:nvPr>
        </p:nvSpPr>
        <p:spPr/>
        <p:txBody>
          <a:bodyPr/>
          <a:lstStyle/>
          <a:p>
            <a:r>
              <a:rPr lang="en-US" dirty="0"/>
              <a:t>For each receiver point p, we accumulate logarithms of the visibility function of all spheres blocking light incident on p.</a:t>
            </a:r>
          </a:p>
          <a:p>
            <a:r>
              <a:rPr lang="en-US" dirty="0" smtClean="0"/>
              <a:t>Going </a:t>
            </a:r>
            <a:r>
              <a:rPr lang="en-US" dirty="0"/>
              <a:t>to log space makes the computation much faster.</a:t>
            </a:r>
          </a:p>
          <a:p>
            <a:r>
              <a:rPr lang="en-US" dirty="0"/>
              <a:t>We then </a:t>
            </a:r>
            <a:r>
              <a:rPr lang="en-US" dirty="0" err="1"/>
              <a:t>exponentiate</a:t>
            </a:r>
            <a:r>
              <a:rPr lang="en-US" dirty="0"/>
              <a:t> the visibility function and compute the shade at p</a:t>
            </a:r>
            <a:r>
              <a:rPr lang="en-US" dirty="0" smtClean="0"/>
              <a:t>.</a:t>
            </a:r>
          </a:p>
          <a:p>
            <a:endParaRPr lang="en-US" dirty="0" smtClean="0"/>
          </a:p>
          <a:p>
            <a:r>
              <a:rPr lang="en-US" dirty="0" smtClean="0"/>
              <a:t>Conceptually this paper is the same, where it differs is how and</a:t>
            </a:r>
            <a:r>
              <a:rPr lang="en-US" baseline="0" dirty="0" smtClean="0"/>
              <a:t> where you accumulate the logs.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0AEC8B-DC4E-4BFD-823E-89F152C40E69}" type="datetimeFigureOut">
              <a:rPr lang="en-US" smtClean="0"/>
              <a:pPr/>
              <a:t>10/29/2007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B788B-D525-4EF5-976B-7C4CD6F7DD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AEC8B-DC4E-4BFD-823E-89F152C40E69}" type="datetimeFigureOut">
              <a:rPr lang="en-US" smtClean="0"/>
              <a:pPr/>
              <a:t>10/29/2007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B788B-D525-4EF5-976B-7C4CD6F7DD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AEC8B-DC4E-4BFD-823E-89F152C40E69}" type="datetimeFigureOut">
              <a:rPr lang="en-US" smtClean="0"/>
              <a:pPr/>
              <a:t>10/29/2007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B788B-D525-4EF5-976B-7C4CD6F7DD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01650"/>
            <a:ext cx="68580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7663" y="1809750"/>
            <a:ext cx="41306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1809750"/>
            <a:ext cx="4132262"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AEC8B-DC4E-4BFD-823E-89F152C40E69}" type="datetimeFigureOut">
              <a:rPr lang="en-US" smtClean="0"/>
              <a:pPr/>
              <a:t>10/29/2007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B788B-D525-4EF5-976B-7C4CD6F7DD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0AEC8B-DC4E-4BFD-823E-89F152C40E69}" type="datetimeFigureOut">
              <a:rPr lang="en-US" smtClean="0"/>
              <a:pPr/>
              <a:t>10/29/2007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B788B-D525-4EF5-976B-7C4CD6F7DD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0AEC8B-DC4E-4BFD-823E-89F152C40E69}" type="datetimeFigureOut">
              <a:rPr lang="en-US" smtClean="0"/>
              <a:pPr/>
              <a:t>10/29/2007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B788B-D525-4EF5-976B-7C4CD6F7DD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0AEC8B-DC4E-4BFD-823E-89F152C40E69}" type="datetimeFigureOut">
              <a:rPr lang="en-US" smtClean="0"/>
              <a:pPr/>
              <a:t>10/29/2007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B788B-D525-4EF5-976B-7C4CD6F7DD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0AEC8B-DC4E-4BFD-823E-89F152C40E69}" type="datetimeFigureOut">
              <a:rPr lang="en-US" smtClean="0"/>
              <a:pPr/>
              <a:t>10/29/2007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B788B-D525-4EF5-976B-7C4CD6F7DD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AEC8B-DC4E-4BFD-823E-89F152C40E69}" type="datetimeFigureOut">
              <a:rPr lang="en-US" smtClean="0"/>
              <a:pPr/>
              <a:t>10/29/2007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B788B-D525-4EF5-976B-7C4CD6F7DD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AEC8B-DC4E-4BFD-823E-89F152C40E69}" type="datetimeFigureOut">
              <a:rPr lang="en-US" smtClean="0"/>
              <a:pPr/>
              <a:t>10/29/2007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B788B-D525-4EF5-976B-7C4CD6F7DD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AEC8B-DC4E-4BFD-823E-89F152C40E69}" type="datetimeFigureOut">
              <a:rPr lang="en-US" smtClean="0"/>
              <a:pPr/>
              <a:t>10/29/2007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B788B-D525-4EF5-976B-7C4CD6F7DD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AEC8B-DC4E-4BFD-823E-89F152C40E69}" type="datetimeFigureOut">
              <a:rPr lang="en-US" smtClean="0"/>
              <a:pPr/>
              <a:t>10/29/2007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B788B-D525-4EF5-976B-7C4CD6F7DD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chart" Target="../charts/chart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chart" Target="../charts/chart4.x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5.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6.xml"/><Relationship Id="rId7" Type="http://schemas.openxmlformats.org/officeDocument/2006/relationships/chart" Target="../charts/chart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chart" Target="../charts/chart8.xml"/><Relationship Id="rId5" Type="http://schemas.openxmlformats.org/officeDocument/2006/relationships/chart" Target="../charts/chart7.xml"/><Relationship Id="rId10" Type="http://schemas.openxmlformats.org/officeDocument/2006/relationships/oleObject" Target="../embeddings/oleObject6.bin"/><Relationship Id="rId4" Type="http://schemas.openxmlformats.org/officeDocument/2006/relationships/image" Target="../media/image16.wmf"/><Relationship Id="rId9"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chart" Target="../charts/chart12.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6.wmf"/><Relationship Id="rId5" Type="http://schemas.openxmlformats.org/officeDocument/2006/relationships/chart" Target="../charts/chart11.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chart" Target="../charts/char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37.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file:///C:\Users\ppsloan\Documents\Talks\PG07\FightWMV_newTrim.wmv" TargetMode="Externa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file:///C:\Users\ppsloan\Documents\Talks\PG07\Acro_new.wmv" TargetMode="Externa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ctrTitle"/>
          </p:nvPr>
        </p:nvSpPr>
        <p:spPr>
          <a:xfrm>
            <a:off x="685800" y="1824038"/>
            <a:ext cx="8077200" cy="1573212"/>
          </a:xfrm>
        </p:spPr>
        <p:txBody>
          <a:bodyPr>
            <a:normAutofit/>
          </a:bodyPr>
          <a:lstStyle/>
          <a:p>
            <a:pPr algn="ctr"/>
            <a:r>
              <a:rPr lang="en-US" altLang="zh-CN" sz="3600" b="1" dirty="0" smtClean="0">
                <a:ea typeface="宋体" pitchFamily="2" charset="-122"/>
              </a:rPr>
              <a:t>Image-Based Proxy Accumulation for Real-Time Soft Global Illumination</a:t>
            </a:r>
            <a:endParaRPr lang="en-US" sz="3600" b="1" dirty="0">
              <a:ea typeface="宋体" pitchFamily="2" charset="-122"/>
            </a:endParaRPr>
          </a:p>
        </p:txBody>
      </p:sp>
      <p:sp>
        <p:nvSpPr>
          <p:cNvPr id="237571" name="Rectangle 3"/>
          <p:cNvSpPr>
            <a:spLocks noGrp="1" noChangeArrowheads="1"/>
          </p:cNvSpPr>
          <p:nvPr>
            <p:ph type="subTitle" idx="1"/>
          </p:nvPr>
        </p:nvSpPr>
        <p:spPr>
          <a:xfrm>
            <a:off x="685800" y="4003674"/>
            <a:ext cx="8077200" cy="2092326"/>
          </a:xfrm>
        </p:spPr>
        <p:txBody>
          <a:bodyPr>
            <a:normAutofit/>
          </a:bodyPr>
          <a:lstStyle/>
          <a:p>
            <a:pPr>
              <a:spcBef>
                <a:spcPts val="0"/>
              </a:spcBef>
            </a:pPr>
            <a:r>
              <a:rPr lang="en-US" sz="2400" dirty="0" smtClean="0">
                <a:solidFill>
                  <a:schemeClr val="tx1"/>
                </a:solidFill>
              </a:rPr>
              <a:t>Peter-Pike Sloan, Naga K. Govindaraju, </a:t>
            </a:r>
          </a:p>
          <a:p>
            <a:pPr>
              <a:lnSpc>
                <a:spcPts val="2000"/>
              </a:lnSpc>
            </a:pPr>
            <a:r>
              <a:rPr lang="en-US" sz="2400" dirty="0" smtClean="0">
                <a:solidFill>
                  <a:schemeClr val="tx1"/>
                </a:solidFill>
              </a:rPr>
              <a:t>Derek </a:t>
            </a:r>
            <a:r>
              <a:rPr lang="en-US" sz="2400" dirty="0" err="1" smtClean="0">
                <a:solidFill>
                  <a:schemeClr val="tx1"/>
                </a:solidFill>
              </a:rPr>
              <a:t>Nowrouzezahrai</a:t>
            </a:r>
            <a:r>
              <a:rPr lang="en-US" sz="2400" baseline="30000" dirty="0" smtClean="0">
                <a:solidFill>
                  <a:schemeClr val="tx1"/>
                </a:solidFill>
              </a:rPr>
              <a:t>*</a:t>
            </a:r>
            <a:r>
              <a:rPr lang="en-US" sz="2400" dirty="0" smtClean="0">
                <a:solidFill>
                  <a:schemeClr val="tx1"/>
                </a:solidFill>
              </a:rPr>
              <a:t>, John Snyder</a:t>
            </a:r>
          </a:p>
          <a:p>
            <a:pPr>
              <a:spcBef>
                <a:spcPts val="2400"/>
              </a:spcBef>
            </a:pPr>
            <a:r>
              <a:rPr lang="en-US" sz="2400" dirty="0" smtClean="0"/>
              <a:t>Microsoft</a:t>
            </a:r>
          </a:p>
          <a:p>
            <a:pPr>
              <a:spcBef>
                <a:spcPts val="0"/>
              </a:spcBef>
            </a:pPr>
            <a:r>
              <a:rPr lang="en-US" sz="2400" baseline="30000" dirty="0" smtClean="0"/>
              <a:t>*</a:t>
            </a:r>
            <a:r>
              <a:rPr lang="en-US" sz="2400" dirty="0" smtClean="0"/>
              <a:t>now at the University of Toronto</a:t>
            </a:r>
          </a:p>
          <a:p>
            <a:pPr>
              <a:lnSpc>
                <a:spcPct val="210000"/>
              </a:lnSpc>
            </a:pPr>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dirty="0" smtClean="0"/>
              <a:t>SHEXP Problems</a:t>
            </a:r>
            <a:endParaRPr lang="en-US" sz="3600" dirty="0"/>
          </a:p>
        </p:txBody>
      </p:sp>
      <p:sp>
        <p:nvSpPr>
          <p:cNvPr id="3" name="Content Placeholder 2"/>
          <p:cNvSpPr>
            <a:spLocks noGrp="1"/>
          </p:cNvSpPr>
          <p:nvPr>
            <p:ph idx="1"/>
          </p:nvPr>
        </p:nvSpPr>
        <p:spPr>
          <a:xfrm>
            <a:off x="457200" y="990600"/>
            <a:ext cx="8229600" cy="1905000"/>
          </a:xfrm>
        </p:spPr>
        <p:txBody>
          <a:bodyPr>
            <a:normAutofit/>
          </a:bodyPr>
          <a:lstStyle/>
          <a:p>
            <a:r>
              <a:rPr lang="en-US" sz="2400" dirty="0" smtClean="0"/>
              <a:t>Shading computed per-vertex</a:t>
            </a:r>
          </a:p>
          <a:p>
            <a:r>
              <a:rPr lang="en-US" sz="2400" dirty="0" smtClean="0"/>
              <a:t>Visibility sampling rate coupled to shading</a:t>
            </a:r>
          </a:p>
          <a:p>
            <a:r>
              <a:rPr lang="en-US" sz="2400" dirty="0" smtClean="0"/>
              <a:t>Receiver clustering/sphere hierarchies needed</a:t>
            </a:r>
          </a:p>
          <a:p>
            <a:r>
              <a:rPr lang="en-US" sz="2400" dirty="0" smtClean="0"/>
              <a:t>Looping over blocker spheres bad for SIMD</a:t>
            </a:r>
          </a:p>
        </p:txBody>
      </p:sp>
      <p:pic>
        <p:nvPicPr>
          <p:cNvPr id="75777" name="Picture 1"/>
          <p:cNvPicPr>
            <a:picLocks noChangeAspect="1" noChangeArrowheads="1"/>
          </p:cNvPicPr>
          <p:nvPr/>
        </p:nvPicPr>
        <p:blipFill>
          <a:blip r:embed="rId3"/>
          <a:srcRect t="20332"/>
          <a:stretch>
            <a:fillRect/>
          </a:stretch>
        </p:blipFill>
        <p:spPr bwMode="auto">
          <a:xfrm>
            <a:off x="381000" y="2971800"/>
            <a:ext cx="3971925" cy="3657600"/>
          </a:xfrm>
          <a:prstGeom prst="rect">
            <a:avLst/>
          </a:prstGeom>
          <a:noFill/>
          <a:ln w="9525">
            <a:noFill/>
            <a:miter lim="800000"/>
            <a:headEnd/>
            <a:tailEnd/>
          </a:ln>
          <a:effectLst/>
        </p:spPr>
      </p:pic>
      <p:pic>
        <p:nvPicPr>
          <p:cNvPr id="75778" name="Picture 2"/>
          <p:cNvPicPr>
            <a:picLocks noChangeAspect="1" noChangeArrowheads="1"/>
          </p:cNvPicPr>
          <p:nvPr/>
        </p:nvPicPr>
        <p:blipFill>
          <a:blip r:embed="rId4"/>
          <a:srcRect t="19272"/>
          <a:stretch>
            <a:fillRect/>
          </a:stretch>
        </p:blipFill>
        <p:spPr bwMode="auto">
          <a:xfrm>
            <a:off x="4724400" y="2923149"/>
            <a:ext cx="3971925" cy="3706251"/>
          </a:xfrm>
          <a:prstGeom prst="rect">
            <a:avLst/>
          </a:prstGeom>
          <a:noFill/>
          <a:ln w="9525">
            <a:noFill/>
            <a:miter lim="800000"/>
            <a:headEnd/>
            <a:tailEnd/>
          </a:ln>
          <a:effectLst/>
        </p:spPr>
      </p:pic>
      <p:sp>
        <p:nvSpPr>
          <p:cNvPr id="6" name="TextBox 5"/>
          <p:cNvSpPr txBox="1"/>
          <p:nvPr/>
        </p:nvSpPr>
        <p:spPr>
          <a:xfrm>
            <a:off x="1676400" y="2971800"/>
            <a:ext cx="2667000" cy="707886"/>
          </a:xfrm>
          <a:prstGeom prst="rect">
            <a:avLst/>
          </a:prstGeom>
          <a:solidFill>
            <a:srgbClr val="002060">
              <a:alpha val="50196"/>
            </a:srgbClr>
          </a:solid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rgbClr val="FFFF00"/>
                </a:solidFill>
              </a:rPr>
              <a:t>vertex-based: 30fps</a:t>
            </a:r>
          </a:p>
          <a:p>
            <a:pPr algn="ctr"/>
            <a:r>
              <a:rPr lang="en-US" sz="2000" b="1" dirty="0" smtClean="0">
                <a:solidFill>
                  <a:srgbClr val="FFFF00"/>
                </a:solidFill>
              </a:rPr>
              <a:t>60767 vertices</a:t>
            </a:r>
            <a:endParaRPr lang="en-US" sz="2000" b="1" dirty="0">
              <a:solidFill>
                <a:srgbClr val="FFFF00"/>
              </a:solidFill>
            </a:endParaRPr>
          </a:p>
        </p:txBody>
      </p:sp>
      <p:sp>
        <p:nvSpPr>
          <p:cNvPr id="7" name="TextBox 6"/>
          <p:cNvSpPr txBox="1"/>
          <p:nvPr/>
        </p:nvSpPr>
        <p:spPr>
          <a:xfrm>
            <a:off x="5943600" y="2895600"/>
            <a:ext cx="2743200" cy="707886"/>
          </a:xfrm>
          <a:prstGeom prst="rect">
            <a:avLst/>
          </a:prstGeom>
          <a:solidFill>
            <a:srgbClr val="002060">
              <a:alpha val="50196"/>
            </a:srgbClr>
          </a:solid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rgbClr val="FFFF00"/>
                </a:solidFill>
              </a:rPr>
              <a:t>image-based: 63fps</a:t>
            </a:r>
          </a:p>
          <a:p>
            <a:pPr algn="ctr"/>
            <a:r>
              <a:rPr lang="en-US" sz="2000" b="1" dirty="0" smtClean="0">
                <a:solidFill>
                  <a:srgbClr val="FFFF00"/>
                </a:solidFill>
              </a:rPr>
              <a:t>256</a:t>
            </a:r>
            <a:r>
              <a:rPr lang="en-US" sz="2000" b="1" dirty="0" smtClean="0">
                <a:solidFill>
                  <a:srgbClr val="FFFF00"/>
                </a:solidFill>
                <a:sym typeface="Symbol"/>
              </a:rPr>
              <a:t>256 receiver buffer</a:t>
            </a:r>
            <a:endParaRPr lang="en-US" sz="2000"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normAutofit/>
          </a:bodyPr>
          <a:lstStyle/>
          <a:p>
            <a:r>
              <a:rPr lang="en-US" dirty="0" smtClean="0"/>
              <a:t>Use feed-forward rendering model</a:t>
            </a:r>
          </a:p>
          <a:p>
            <a:pPr lvl="1"/>
            <a:r>
              <a:rPr lang="en-US" dirty="0" smtClean="0"/>
              <a:t>“splat” logs by rendering spheres</a:t>
            </a:r>
          </a:p>
          <a:p>
            <a:pPr lvl="1"/>
            <a:r>
              <a:rPr lang="en-US" dirty="0" smtClean="0"/>
              <a:t>loop implicitly via primitive stream</a:t>
            </a:r>
          </a:p>
          <a:p>
            <a:pPr lvl="1"/>
            <a:r>
              <a:rPr lang="en-US" b="1" i="1" dirty="0" smtClean="0"/>
              <a:t>sample in screen space</a:t>
            </a:r>
          </a:p>
          <a:p>
            <a:r>
              <a:rPr lang="en-US" dirty="0" smtClean="0"/>
              <a:t>Exploit softness of GI effects</a:t>
            </a:r>
          </a:p>
          <a:p>
            <a:pPr lvl="1"/>
            <a:r>
              <a:rPr lang="en-US" dirty="0" smtClean="0"/>
              <a:t>render into a </a:t>
            </a:r>
            <a:r>
              <a:rPr lang="en-US" dirty="0" err="1" smtClean="0"/>
              <a:t>subsampled</a:t>
            </a:r>
            <a:r>
              <a:rPr lang="en-US" dirty="0" smtClean="0"/>
              <a:t> buffer</a:t>
            </a:r>
          </a:p>
          <a:p>
            <a:pPr lvl="1"/>
            <a:r>
              <a:rPr lang="en-US" dirty="0" err="1" smtClean="0"/>
              <a:t>upsample</a:t>
            </a:r>
            <a:r>
              <a:rPr lang="en-US" dirty="0" smtClean="0"/>
              <a:t> using bi-lateral filter</a:t>
            </a:r>
          </a:p>
          <a:p>
            <a:pPr lvl="1"/>
            <a:r>
              <a:rPr lang="en-US" b="1" i="1" dirty="0" smtClean="0"/>
              <a:t>decouple visibility sampling from shading</a:t>
            </a:r>
            <a:endParaRPr lang="en-US"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a:xfrm>
            <a:off x="4207598" y="345238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rot="10800000">
            <a:off x="3838669" y="3259248"/>
            <a:ext cx="1502876" cy="43456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flipV="1">
            <a:off x="3811510" y="3711920"/>
            <a:ext cx="1539093" cy="38024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1" name="Oval 50"/>
          <p:cNvSpPr>
            <a:spLocks noChangeAspect="1"/>
          </p:cNvSpPr>
          <p:nvPr/>
        </p:nvSpPr>
        <p:spPr>
          <a:xfrm>
            <a:off x="5269117" y="3621391"/>
            <a:ext cx="140821" cy="14082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4"/>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Sphere of Influence</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0" name="TextBox 59"/>
          <p:cNvSpPr txBox="1"/>
          <p:nvPr/>
        </p:nvSpPr>
        <p:spPr>
          <a:xfrm>
            <a:off x="1676400" y="4953000"/>
            <a:ext cx="5715000" cy="523220"/>
          </a:xfrm>
          <a:prstGeom prst="rect">
            <a:avLst/>
          </a:prstGeom>
          <a:noFill/>
        </p:spPr>
        <p:txBody>
          <a:bodyPr wrap="square" rtlCol="0">
            <a:spAutoFit/>
          </a:bodyPr>
          <a:lstStyle/>
          <a:p>
            <a:pPr algn="ctr"/>
            <a:r>
              <a:rPr lang="en-US" sz="2800" b="1" i="1" dirty="0" smtClean="0">
                <a:latin typeface="Times New Roman" pitchFamily="18" charset="0"/>
                <a:cs typeface="Times New Roman" pitchFamily="18" charset="0"/>
              </a:rPr>
              <a:t>p</a:t>
            </a:r>
            <a:r>
              <a:rPr lang="en-US" sz="2800" dirty="0" smtClean="0"/>
              <a:t> close to blocker = lots of shadowing </a:t>
            </a:r>
            <a:endParaRPr lang="en-US" sz="2800" dirty="0"/>
          </a:p>
        </p:txBody>
      </p:sp>
      <p:sp>
        <p:nvSpPr>
          <p:cNvPr id="61" name="TextBox 60"/>
          <p:cNvSpPr txBox="1"/>
          <p:nvPr/>
        </p:nvSpPr>
        <p:spPr>
          <a:xfrm>
            <a:off x="5257800" y="3576935"/>
            <a:ext cx="457200" cy="461665"/>
          </a:xfrm>
          <a:prstGeom prst="rect">
            <a:avLst/>
          </a:prstGeom>
          <a:noFill/>
        </p:spPr>
        <p:txBody>
          <a:bodyPr wrap="square" rtlCol="0">
            <a:spAutoFit/>
          </a:bodyPr>
          <a:lstStyle/>
          <a:p>
            <a:pPr algn="ctr"/>
            <a:r>
              <a:rPr lang="en-US" sz="2400" b="1" i="1" dirty="0" smtClean="0">
                <a:latin typeface="Times New Roman" pitchFamily="18" charset="0"/>
                <a:cs typeface="Times New Roman" pitchFamily="18" charset="0"/>
              </a:rPr>
              <a:t>p</a:t>
            </a:r>
            <a:endParaRPr lang="en-US"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a:bodyPr>
          <a:lstStyle/>
          <a:p>
            <a:r>
              <a:rPr lang="en-US" sz="3600" dirty="0" smtClean="0"/>
              <a:t>Sphere of Influence</a:t>
            </a:r>
            <a:endParaRPr lang="en-US" sz="3600" dirty="0"/>
          </a:p>
        </p:txBody>
      </p:sp>
      <p:sp>
        <p:nvSpPr>
          <p:cNvPr id="6" name="Oval 5"/>
          <p:cNvSpPr/>
          <p:nvPr/>
        </p:nvSpPr>
        <p:spPr>
          <a:xfrm>
            <a:off x="4207598" y="345238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rot="10800000">
            <a:off x="3874883" y="3382224"/>
            <a:ext cx="3286410" cy="33497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3847725" y="3735309"/>
            <a:ext cx="3313566" cy="22633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2" name="Oval 41"/>
          <p:cNvSpPr>
            <a:spLocks noChangeAspect="1"/>
          </p:cNvSpPr>
          <p:nvPr/>
        </p:nvSpPr>
        <p:spPr>
          <a:xfrm>
            <a:off x="7086600" y="3643270"/>
            <a:ext cx="140821" cy="14082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71600" y="4953000"/>
            <a:ext cx="6324600" cy="523220"/>
          </a:xfrm>
          <a:prstGeom prst="rect">
            <a:avLst/>
          </a:prstGeom>
          <a:noFill/>
        </p:spPr>
        <p:txBody>
          <a:bodyPr wrap="square" rtlCol="0">
            <a:spAutoFit/>
          </a:bodyPr>
          <a:lstStyle/>
          <a:p>
            <a:pPr algn="ctr"/>
            <a:r>
              <a:rPr lang="en-US" sz="2800" b="1" i="1" dirty="0" smtClean="0">
                <a:latin typeface="Times New Roman" pitchFamily="18" charset="0"/>
                <a:cs typeface="Times New Roman" pitchFamily="18" charset="0"/>
              </a:rPr>
              <a:t>p </a:t>
            </a:r>
            <a:r>
              <a:rPr lang="en-US" sz="2800" dirty="0" smtClean="0"/>
              <a:t>far from blocker = negligible shadowing </a:t>
            </a:r>
            <a:endParaRPr lang="en-US" sz="2800" dirty="0"/>
          </a:p>
        </p:txBody>
      </p:sp>
      <p:sp>
        <p:nvSpPr>
          <p:cNvPr id="27" name="TextBox 26"/>
          <p:cNvSpPr txBox="1"/>
          <p:nvPr/>
        </p:nvSpPr>
        <p:spPr>
          <a:xfrm>
            <a:off x="7086600" y="3581400"/>
            <a:ext cx="457200" cy="461665"/>
          </a:xfrm>
          <a:prstGeom prst="rect">
            <a:avLst/>
          </a:prstGeom>
          <a:noFill/>
        </p:spPr>
        <p:txBody>
          <a:bodyPr wrap="square" rtlCol="0">
            <a:spAutoFit/>
          </a:bodyPr>
          <a:lstStyle/>
          <a:p>
            <a:pPr algn="ctr"/>
            <a:r>
              <a:rPr lang="en-US" sz="2400" b="1" i="1" dirty="0" smtClean="0">
                <a:latin typeface="Times New Roman" pitchFamily="18" charset="0"/>
                <a:cs typeface="Times New Roman" pitchFamily="18" charset="0"/>
              </a:rPr>
              <a:t>p</a:t>
            </a:r>
            <a:endParaRPr lang="en-US"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a:bodyPr>
          <a:lstStyle/>
          <a:p>
            <a:r>
              <a:rPr lang="en-US" sz="3600" dirty="0" smtClean="0"/>
              <a:t>Sphere of Influence</a:t>
            </a:r>
            <a:endParaRPr lang="en-US" sz="3600" dirty="0"/>
          </a:p>
        </p:txBody>
      </p:sp>
      <p:sp>
        <p:nvSpPr>
          <p:cNvPr id="6" name="Oval 5"/>
          <p:cNvSpPr/>
          <p:nvPr/>
        </p:nvSpPr>
        <p:spPr>
          <a:xfrm>
            <a:off x="4207598" y="345238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rot="10800000">
            <a:off x="3874883" y="3382224"/>
            <a:ext cx="3286410" cy="33497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3847725" y="3735309"/>
            <a:ext cx="3313566" cy="22633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676400" y="989099"/>
            <a:ext cx="5486400" cy="5486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7086600" y="3643270"/>
            <a:ext cx="140821" cy="14082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33600" y="4495800"/>
            <a:ext cx="4572000" cy="954107"/>
          </a:xfrm>
          <a:prstGeom prst="rect">
            <a:avLst/>
          </a:prstGeom>
          <a:noFill/>
        </p:spPr>
        <p:txBody>
          <a:bodyPr wrap="square" rtlCol="0">
            <a:spAutoFit/>
          </a:bodyPr>
          <a:lstStyle/>
          <a:p>
            <a:pPr algn="ctr"/>
            <a:r>
              <a:rPr lang="en-US" sz="2800" dirty="0" smtClean="0"/>
              <a:t>rule of thumb for 4</a:t>
            </a:r>
            <a:r>
              <a:rPr lang="en-US" sz="2800" baseline="30000" dirty="0" smtClean="0"/>
              <a:t>th</a:t>
            </a:r>
            <a:r>
              <a:rPr lang="en-US" sz="2800" dirty="0" smtClean="0"/>
              <a:t> order SH: expansion factor </a:t>
            </a:r>
            <a:r>
              <a:rPr lang="en-US" sz="2800" b="1" i="1" dirty="0" smtClean="0">
                <a:latin typeface="Symbol" pitchFamily="18" charset="2"/>
                <a:sym typeface="Symbol"/>
              </a:rPr>
              <a:t></a:t>
            </a:r>
            <a:r>
              <a:rPr lang="en-US" sz="2800" dirty="0" smtClean="0">
                <a:sym typeface="Symbol"/>
              </a:rPr>
              <a:t> =</a:t>
            </a:r>
            <a:r>
              <a:rPr lang="en-US" sz="2800" dirty="0" smtClean="0"/>
              <a:t> 15</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Shrinking the Sphere of Influence</a:t>
            </a:r>
            <a:endParaRPr lang="en-US" sz="3600" dirty="0"/>
          </a:p>
        </p:txBody>
      </p:sp>
      <p:pic>
        <p:nvPicPr>
          <p:cNvPr id="3" name="Picture 2" descr="Crowd_10_c.bmp"/>
          <p:cNvPicPr>
            <a:picLocks noChangeAspect="1"/>
          </p:cNvPicPr>
          <p:nvPr/>
        </p:nvPicPr>
        <p:blipFill>
          <a:blip r:embed="rId4"/>
          <a:srcRect t="9376" b="4688"/>
          <a:stretch>
            <a:fillRect/>
          </a:stretch>
        </p:blipFill>
        <p:spPr>
          <a:xfrm>
            <a:off x="3086104" y="1524000"/>
            <a:ext cx="2926139" cy="2514600"/>
          </a:xfrm>
          <a:prstGeom prst="rect">
            <a:avLst/>
          </a:prstGeom>
        </p:spPr>
      </p:pic>
      <p:pic>
        <p:nvPicPr>
          <p:cNvPr id="4" name="Picture 3" descr="Crowd_10_nc.bmp"/>
          <p:cNvPicPr>
            <a:picLocks noChangeAspect="1"/>
          </p:cNvPicPr>
          <p:nvPr/>
        </p:nvPicPr>
        <p:blipFill>
          <a:blip r:embed="rId5"/>
          <a:srcRect t="9376" b="4688"/>
          <a:stretch>
            <a:fillRect/>
          </a:stretch>
        </p:blipFill>
        <p:spPr>
          <a:xfrm>
            <a:off x="6096000" y="1524000"/>
            <a:ext cx="2926139" cy="2514600"/>
          </a:xfrm>
          <a:prstGeom prst="rect">
            <a:avLst/>
          </a:prstGeom>
        </p:spPr>
      </p:pic>
      <p:pic>
        <p:nvPicPr>
          <p:cNvPr id="6" name="Picture 5" descr="Crowd_15_nc.bmp"/>
          <p:cNvPicPr>
            <a:picLocks noChangeAspect="1"/>
          </p:cNvPicPr>
          <p:nvPr/>
        </p:nvPicPr>
        <p:blipFill>
          <a:blip r:embed="rId6"/>
          <a:srcRect t="9376" b="4688"/>
          <a:stretch>
            <a:fillRect/>
          </a:stretch>
        </p:blipFill>
        <p:spPr>
          <a:xfrm>
            <a:off x="76200" y="1524000"/>
            <a:ext cx="2926146" cy="2514600"/>
          </a:xfrm>
          <a:prstGeom prst="rect">
            <a:avLst/>
          </a:prstGeom>
        </p:spPr>
      </p:pic>
      <p:sp>
        <p:nvSpPr>
          <p:cNvPr id="7" name="TextBox 6"/>
          <p:cNvSpPr txBox="1"/>
          <p:nvPr/>
        </p:nvSpPr>
        <p:spPr>
          <a:xfrm>
            <a:off x="7239000" y="4126468"/>
            <a:ext cx="752578" cy="369332"/>
          </a:xfrm>
          <a:prstGeom prst="rect">
            <a:avLst/>
          </a:prstGeom>
          <a:noFill/>
        </p:spPr>
        <p:txBody>
          <a:bodyPr wrap="none" rtlCol="0">
            <a:spAutoFit/>
          </a:bodyPr>
          <a:lstStyle/>
          <a:p>
            <a:r>
              <a:rPr lang="en-US" dirty="0" smtClean="0"/>
              <a:t>78 fps</a:t>
            </a:r>
            <a:endParaRPr lang="en-US" dirty="0"/>
          </a:p>
        </p:txBody>
      </p:sp>
      <p:sp>
        <p:nvSpPr>
          <p:cNvPr id="8" name="TextBox 7"/>
          <p:cNvSpPr txBox="1"/>
          <p:nvPr/>
        </p:nvSpPr>
        <p:spPr>
          <a:xfrm>
            <a:off x="4200422" y="4126468"/>
            <a:ext cx="752578" cy="369332"/>
          </a:xfrm>
          <a:prstGeom prst="rect">
            <a:avLst/>
          </a:prstGeom>
          <a:noFill/>
        </p:spPr>
        <p:txBody>
          <a:bodyPr wrap="none" rtlCol="0">
            <a:spAutoFit/>
          </a:bodyPr>
          <a:lstStyle/>
          <a:p>
            <a:r>
              <a:rPr lang="en-US" dirty="0" smtClean="0"/>
              <a:t>82 fps</a:t>
            </a:r>
            <a:endParaRPr lang="en-US" dirty="0"/>
          </a:p>
        </p:txBody>
      </p:sp>
      <p:sp>
        <p:nvSpPr>
          <p:cNvPr id="9" name="TextBox 8"/>
          <p:cNvSpPr txBox="1"/>
          <p:nvPr/>
        </p:nvSpPr>
        <p:spPr>
          <a:xfrm>
            <a:off x="1103177" y="4126468"/>
            <a:ext cx="801823" cy="369332"/>
          </a:xfrm>
          <a:prstGeom prst="rect">
            <a:avLst/>
          </a:prstGeom>
          <a:noFill/>
        </p:spPr>
        <p:txBody>
          <a:bodyPr wrap="none" rtlCol="0">
            <a:spAutoFit/>
          </a:bodyPr>
          <a:lstStyle/>
          <a:p>
            <a:r>
              <a:rPr lang="en-US" dirty="0" smtClean="0"/>
              <a:t>66 FPS</a:t>
            </a:r>
            <a:endParaRPr lang="en-US" dirty="0"/>
          </a:p>
        </p:txBody>
      </p:sp>
      <p:pic>
        <p:nvPicPr>
          <p:cNvPr id="10" name="Picture 9" descr="Crowd_10_c.bmp"/>
          <p:cNvPicPr>
            <a:picLocks noChangeAspect="1"/>
          </p:cNvPicPr>
          <p:nvPr/>
        </p:nvPicPr>
        <p:blipFill>
          <a:blip r:embed="rId4"/>
          <a:srcRect l="28129" t="46881" r="37505" b="9376"/>
          <a:stretch>
            <a:fillRect/>
          </a:stretch>
        </p:blipFill>
        <p:spPr>
          <a:xfrm>
            <a:off x="3733800" y="4572605"/>
            <a:ext cx="1675771" cy="2132995"/>
          </a:xfrm>
          <a:prstGeom prst="rect">
            <a:avLst/>
          </a:prstGeom>
        </p:spPr>
      </p:pic>
      <p:pic>
        <p:nvPicPr>
          <p:cNvPr id="11" name="Picture 10" descr="Crowd_10_nc.bmp"/>
          <p:cNvPicPr>
            <a:picLocks noChangeAspect="1"/>
          </p:cNvPicPr>
          <p:nvPr/>
        </p:nvPicPr>
        <p:blipFill>
          <a:blip r:embed="rId5"/>
          <a:srcRect l="28129" t="46881" r="37505" b="9376"/>
          <a:stretch>
            <a:fillRect/>
          </a:stretch>
        </p:blipFill>
        <p:spPr>
          <a:xfrm>
            <a:off x="6782429" y="4572605"/>
            <a:ext cx="1675771" cy="2132995"/>
          </a:xfrm>
          <a:prstGeom prst="rect">
            <a:avLst/>
          </a:prstGeom>
        </p:spPr>
      </p:pic>
      <p:pic>
        <p:nvPicPr>
          <p:cNvPr id="12" name="Picture 11" descr="Crowd_15_c.bmp"/>
          <p:cNvPicPr>
            <a:picLocks noChangeAspect="1"/>
          </p:cNvPicPr>
          <p:nvPr/>
        </p:nvPicPr>
        <p:blipFill>
          <a:blip r:embed="rId7"/>
          <a:srcRect l="28129" t="46881" r="37505" b="9376"/>
          <a:stretch>
            <a:fillRect/>
          </a:stretch>
        </p:blipFill>
        <p:spPr>
          <a:xfrm>
            <a:off x="762000" y="4572000"/>
            <a:ext cx="1675771" cy="2132995"/>
          </a:xfrm>
          <a:prstGeom prst="rect">
            <a:avLst/>
          </a:prstGeom>
        </p:spPr>
      </p:pic>
      <p:sp>
        <p:nvSpPr>
          <p:cNvPr id="13" name="Rectangle 12"/>
          <p:cNvSpPr/>
          <p:nvPr/>
        </p:nvSpPr>
        <p:spPr>
          <a:xfrm>
            <a:off x="914400" y="2514600"/>
            <a:ext cx="9906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62400" y="2514600"/>
            <a:ext cx="9906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10400" y="2514600"/>
            <a:ext cx="9906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48000" y="1447800"/>
            <a:ext cx="6019800" cy="2667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1066800"/>
            <a:ext cx="973343" cy="461665"/>
          </a:xfrm>
          <a:prstGeom prst="rect">
            <a:avLst/>
          </a:prstGeom>
          <a:noFill/>
        </p:spPr>
        <p:txBody>
          <a:bodyPr wrap="none" rtlCol="0">
            <a:spAutoFit/>
          </a:bodyPr>
          <a:lstStyle/>
          <a:p>
            <a:r>
              <a:rPr lang="en-US" sz="2400" i="1" dirty="0" smtClean="0">
                <a:sym typeface="Symbol"/>
              </a:rPr>
              <a:t></a:t>
            </a:r>
            <a:r>
              <a:rPr lang="en-US" sz="2400" dirty="0" smtClean="0"/>
              <a:t> = 15</a:t>
            </a:r>
            <a:endParaRPr lang="en-US" sz="2400" dirty="0"/>
          </a:p>
        </p:txBody>
      </p:sp>
      <p:sp>
        <p:nvSpPr>
          <p:cNvPr id="19" name="TextBox 18"/>
          <p:cNvSpPr txBox="1"/>
          <p:nvPr/>
        </p:nvSpPr>
        <p:spPr>
          <a:xfrm>
            <a:off x="5712047" y="1066800"/>
            <a:ext cx="973343" cy="461665"/>
          </a:xfrm>
          <a:prstGeom prst="rect">
            <a:avLst/>
          </a:prstGeom>
          <a:noFill/>
        </p:spPr>
        <p:txBody>
          <a:bodyPr wrap="none" rtlCol="0">
            <a:spAutoFit/>
          </a:bodyPr>
          <a:lstStyle/>
          <a:p>
            <a:r>
              <a:rPr lang="en-US" sz="2400" i="1" dirty="0" smtClean="0">
                <a:sym typeface="Symbol"/>
              </a:rPr>
              <a:t></a:t>
            </a:r>
            <a:r>
              <a:rPr lang="en-US" sz="2400" dirty="0" smtClean="0"/>
              <a:t> = 10</a:t>
            </a:r>
            <a:endParaRPr lang="en-US" sz="2400" dirty="0"/>
          </a:p>
        </p:txBody>
      </p:sp>
      <p:sp>
        <p:nvSpPr>
          <p:cNvPr id="20" name="TextBox 19"/>
          <p:cNvSpPr txBox="1"/>
          <p:nvPr/>
        </p:nvSpPr>
        <p:spPr>
          <a:xfrm>
            <a:off x="4419600" y="1447800"/>
            <a:ext cx="16002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2800" b="1" dirty="0" smtClean="0">
                <a:solidFill>
                  <a:srgbClr val="FFFF00"/>
                </a:solidFill>
              </a:rPr>
              <a:t>clamping</a:t>
            </a:r>
            <a:endParaRPr lang="en-US" sz="2800" b="1" dirty="0">
              <a:solidFill>
                <a:srgbClr val="FFFF00"/>
              </a:solidFill>
            </a:endParaRPr>
          </a:p>
        </p:txBody>
      </p:sp>
      <p:sp>
        <p:nvSpPr>
          <p:cNvPr id="21" name="TextBox 20"/>
          <p:cNvSpPr txBox="1"/>
          <p:nvPr/>
        </p:nvSpPr>
        <p:spPr>
          <a:xfrm>
            <a:off x="6897988" y="1447800"/>
            <a:ext cx="2093612"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2800" b="1" dirty="0" smtClean="0">
                <a:solidFill>
                  <a:srgbClr val="FFFF00"/>
                </a:solidFill>
              </a:rPr>
              <a:t>no clamping</a:t>
            </a:r>
            <a:endParaRPr lang="en-US" sz="2800" b="1" dirty="0">
              <a:solidFill>
                <a:srgbClr val="FF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Splatting</a:t>
            </a:r>
            <a:r>
              <a:rPr lang="en-US" dirty="0" smtClean="0"/>
              <a:t> Proxies</a:t>
            </a:r>
            <a:endParaRPr lang="en-US" dirty="0"/>
          </a:p>
        </p:txBody>
      </p:sp>
      <p:pic>
        <p:nvPicPr>
          <p:cNvPr id="10241" name="Picture 1" descr="C:\Users\ppsloan\AppData\Local\Microsoft\Windows\Temporary Internet Files\Content.IE5\CR6ZGZZ0\MCj02381890000[1].wmf"/>
          <p:cNvPicPr>
            <a:picLocks noChangeAspect="1" noChangeArrowheads="1"/>
          </p:cNvPicPr>
          <p:nvPr/>
        </p:nvPicPr>
        <p:blipFill>
          <a:blip r:embed="rId3"/>
          <a:srcRect/>
          <a:stretch>
            <a:fillRect/>
          </a:stretch>
        </p:blipFill>
        <p:spPr bwMode="auto">
          <a:xfrm>
            <a:off x="4038600" y="5638800"/>
            <a:ext cx="963691" cy="609600"/>
          </a:xfrm>
          <a:prstGeom prst="rect">
            <a:avLst/>
          </a:prstGeom>
          <a:noFill/>
        </p:spPr>
      </p:pic>
      <p:cxnSp>
        <p:nvCxnSpPr>
          <p:cNvPr id="12" name="Straight Connector 11"/>
          <p:cNvCxnSpPr/>
          <p:nvPr/>
        </p:nvCxnSpPr>
        <p:spPr>
          <a:xfrm>
            <a:off x="3505200" y="5410200"/>
            <a:ext cx="2057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20336363">
            <a:off x="4360237" y="1648220"/>
            <a:ext cx="213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632704">
            <a:off x="2971800" y="1447800"/>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Splatting</a:t>
            </a:r>
            <a:r>
              <a:rPr lang="en-US" dirty="0" smtClean="0"/>
              <a:t> Proxies</a:t>
            </a:r>
            <a:endParaRPr lang="en-US" dirty="0"/>
          </a:p>
        </p:txBody>
      </p:sp>
      <p:sp>
        <p:nvSpPr>
          <p:cNvPr id="6" name="Oval 5"/>
          <p:cNvSpPr/>
          <p:nvPr/>
        </p:nvSpPr>
        <p:spPr>
          <a:xfrm>
            <a:off x="3810000" y="3048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1" name="Picture 1" descr="C:\Users\ppsloan\AppData\Local\Microsoft\Windows\Temporary Internet Files\Content.IE5\CR6ZGZZ0\MCj02381890000[1].wmf"/>
          <p:cNvPicPr>
            <a:picLocks noChangeAspect="1" noChangeArrowheads="1"/>
          </p:cNvPicPr>
          <p:nvPr/>
        </p:nvPicPr>
        <p:blipFill>
          <a:blip r:embed="rId3"/>
          <a:srcRect/>
          <a:stretch>
            <a:fillRect/>
          </a:stretch>
        </p:blipFill>
        <p:spPr bwMode="auto">
          <a:xfrm>
            <a:off x="4038600" y="5638800"/>
            <a:ext cx="963691" cy="609600"/>
          </a:xfrm>
          <a:prstGeom prst="rect">
            <a:avLst/>
          </a:prstGeom>
          <a:noFill/>
        </p:spPr>
      </p:pic>
      <p:cxnSp>
        <p:nvCxnSpPr>
          <p:cNvPr id="12" name="Straight Connector 11"/>
          <p:cNvCxnSpPr/>
          <p:nvPr/>
        </p:nvCxnSpPr>
        <p:spPr>
          <a:xfrm>
            <a:off x="3505200" y="5410200"/>
            <a:ext cx="2057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48000" y="2286000"/>
            <a:ext cx="2133600" cy="2133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0336363">
            <a:off x="4360237" y="1648220"/>
            <a:ext cx="213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632704">
            <a:off x="2971800" y="1447800"/>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Splatting</a:t>
            </a:r>
            <a:r>
              <a:rPr lang="en-US" dirty="0" smtClean="0"/>
              <a:t> Proxies</a:t>
            </a:r>
            <a:endParaRPr lang="en-US" dirty="0"/>
          </a:p>
        </p:txBody>
      </p:sp>
      <p:sp>
        <p:nvSpPr>
          <p:cNvPr id="6" name="Oval 5"/>
          <p:cNvSpPr/>
          <p:nvPr/>
        </p:nvSpPr>
        <p:spPr>
          <a:xfrm>
            <a:off x="3810000" y="3048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1" name="Picture 1" descr="C:\Users\ppsloan\AppData\Local\Microsoft\Windows\Temporary Internet Files\Content.IE5\CR6ZGZZ0\MCj02381890000[1].wmf"/>
          <p:cNvPicPr>
            <a:picLocks noChangeAspect="1" noChangeArrowheads="1"/>
          </p:cNvPicPr>
          <p:nvPr/>
        </p:nvPicPr>
        <p:blipFill>
          <a:blip r:embed="rId3"/>
          <a:srcRect/>
          <a:stretch>
            <a:fillRect/>
          </a:stretch>
        </p:blipFill>
        <p:spPr bwMode="auto">
          <a:xfrm>
            <a:off x="4038600" y="5638800"/>
            <a:ext cx="963691" cy="609600"/>
          </a:xfrm>
          <a:prstGeom prst="rect">
            <a:avLst/>
          </a:prstGeom>
          <a:noFill/>
        </p:spPr>
      </p:pic>
      <p:cxnSp>
        <p:nvCxnSpPr>
          <p:cNvPr id="12" name="Straight Connector 11"/>
          <p:cNvCxnSpPr/>
          <p:nvPr/>
        </p:nvCxnSpPr>
        <p:spPr>
          <a:xfrm>
            <a:off x="3505200" y="5410200"/>
            <a:ext cx="2057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48000" y="2286000"/>
            <a:ext cx="2133600" cy="2133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0336363">
            <a:off x="4360237" y="1648220"/>
            <a:ext cx="213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632704">
            <a:off x="2971800" y="1447800"/>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16200000" flipV="1">
            <a:off x="602673" y="1974273"/>
            <a:ext cx="4696691" cy="3241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3314700" y="3848102"/>
            <a:ext cx="3352802" cy="8381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91000" y="5410200"/>
            <a:ext cx="533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Splatting</a:t>
            </a:r>
            <a:r>
              <a:rPr lang="en-US" dirty="0" smtClean="0"/>
              <a:t> Proxies</a:t>
            </a:r>
            <a:endParaRPr lang="en-US" dirty="0"/>
          </a:p>
        </p:txBody>
      </p:sp>
      <p:sp>
        <p:nvSpPr>
          <p:cNvPr id="6" name="Oval 5"/>
          <p:cNvSpPr/>
          <p:nvPr/>
        </p:nvSpPr>
        <p:spPr>
          <a:xfrm>
            <a:off x="3810000" y="30480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1" name="Picture 1" descr="C:\Users\ppsloan\AppData\Local\Microsoft\Windows\Temporary Internet Files\Content.IE5\CR6ZGZZ0\MCj02381890000[1].wmf"/>
          <p:cNvPicPr>
            <a:picLocks noChangeAspect="1" noChangeArrowheads="1"/>
          </p:cNvPicPr>
          <p:nvPr/>
        </p:nvPicPr>
        <p:blipFill>
          <a:blip r:embed="rId3"/>
          <a:srcRect/>
          <a:stretch>
            <a:fillRect/>
          </a:stretch>
        </p:blipFill>
        <p:spPr bwMode="auto">
          <a:xfrm>
            <a:off x="4038600" y="5638800"/>
            <a:ext cx="963691" cy="609600"/>
          </a:xfrm>
          <a:prstGeom prst="rect">
            <a:avLst/>
          </a:prstGeom>
          <a:noFill/>
        </p:spPr>
      </p:pic>
      <p:cxnSp>
        <p:nvCxnSpPr>
          <p:cNvPr id="12" name="Straight Connector 11"/>
          <p:cNvCxnSpPr/>
          <p:nvPr/>
        </p:nvCxnSpPr>
        <p:spPr>
          <a:xfrm>
            <a:off x="3505200" y="5410200"/>
            <a:ext cx="2057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48000" y="2286000"/>
            <a:ext cx="2133600" cy="2133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0336363">
            <a:off x="4360237" y="1648220"/>
            <a:ext cx="213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632704">
            <a:off x="2971800" y="1447800"/>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3314700" y="3848102"/>
            <a:ext cx="3352802" cy="8381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91000" y="5410200"/>
            <a:ext cx="533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4152900" y="2476500"/>
            <a:ext cx="609600" cy="228600"/>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572000" y="2743200"/>
            <a:ext cx="457200" cy="152400"/>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19600" y="5366274"/>
            <a:ext cx="228600" cy="15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602673" y="1974273"/>
            <a:ext cx="4696691" cy="3241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
          </p:nvPr>
        </p:nvSpPr>
        <p:spPr/>
        <p:txBody>
          <a:bodyPr>
            <a:normAutofit/>
          </a:bodyPr>
          <a:lstStyle/>
          <a:p>
            <a:r>
              <a:rPr lang="en-US" dirty="0" smtClean="0"/>
              <a:t>soft shadows</a:t>
            </a:r>
          </a:p>
        </p:txBody>
      </p:sp>
      <p:pic>
        <p:nvPicPr>
          <p:cNvPr id="6" name="Content Placeholder 5" descr="Teaser.jpg"/>
          <p:cNvPicPr>
            <a:picLocks noGrp="1" noChangeAspect="1"/>
          </p:cNvPicPr>
          <p:nvPr>
            <p:ph sz="half" idx="2"/>
          </p:nvPr>
        </p:nvPicPr>
        <p:blipFill>
          <a:blip r:embed="rId3"/>
          <a:srcRect r="50286"/>
          <a:stretch>
            <a:fillRect/>
          </a:stretch>
        </p:blipFill>
        <p:spPr>
          <a:xfrm>
            <a:off x="5597668" y="1371600"/>
            <a:ext cx="2784332" cy="2385060"/>
          </a:xfrm>
        </p:spPr>
      </p:pic>
      <p:pic>
        <p:nvPicPr>
          <p:cNvPr id="7" name="Picture 6" descr="Teaser.jpg"/>
          <p:cNvPicPr>
            <a:picLocks noChangeAspect="1"/>
          </p:cNvPicPr>
          <p:nvPr/>
        </p:nvPicPr>
        <p:blipFill>
          <a:blip r:embed="rId3"/>
          <a:srcRect l="50286"/>
          <a:stretch>
            <a:fillRect/>
          </a:stretch>
        </p:blipFill>
        <p:spPr>
          <a:xfrm>
            <a:off x="5597668" y="4091940"/>
            <a:ext cx="2784332" cy="2385060"/>
          </a:xfrm>
          <a:prstGeom prst="rect">
            <a:avLst/>
          </a:prstGeom>
        </p:spPr>
      </p:pic>
      <p:sp>
        <p:nvSpPr>
          <p:cNvPr id="11"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Goal:</a:t>
            </a:r>
            <a:r>
              <a:rPr kumimoji="0" lang="en-US" sz="3200" b="0" i="0" u="none" strike="noStrike" kern="1200" cap="none" spc="0" normalizeH="0" noProof="0" dirty="0" smtClean="0">
                <a:ln>
                  <a:noFill/>
                </a:ln>
                <a:solidFill>
                  <a:schemeClr val="tx1"/>
                </a:solidFill>
                <a:effectLst/>
                <a:uLnTx/>
                <a:uFillTx/>
                <a:latin typeface="+mj-lt"/>
                <a:ea typeface="+mj-ea"/>
                <a:cs typeface="+mj-cs"/>
              </a:rPr>
              <a:t> Soft Global Illumination in Dynamic Scenes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Splatting</a:t>
            </a:r>
            <a:r>
              <a:rPr lang="en-US" dirty="0" smtClean="0"/>
              <a:t> Proxies</a:t>
            </a:r>
            <a:endParaRPr lang="en-US" dirty="0"/>
          </a:p>
        </p:txBody>
      </p:sp>
      <p:sp>
        <p:nvSpPr>
          <p:cNvPr id="6" name="Oval 5"/>
          <p:cNvSpPr/>
          <p:nvPr/>
        </p:nvSpPr>
        <p:spPr>
          <a:xfrm>
            <a:off x="3810000" y="2590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1" name="Picture 1" descr="C:\Users\ppsloan\AppData\Local\Microsoft\Windows\Temporary Internet Files\Content.IE5\CR6ZGZZ0\MCj02381890000[1].wmf"/>
          <p:cNvPicPr>
            <a:picLocks noChangeAspect="1" noChangeArrowheads="1"/>
          </p:cNvPicPr>
          <p:nvPr/>
        </p:nvPicPr>
        <p:blipFill>
          <a:blip r:embed="rId3"/>
          <a:srcRect/>
          <a:stretch>
            <a:fillRect/>
          </a:stretch>
        </p:blipFill>
        <p:spPr bwMode="auto">
          <a:xfrm>
            <a:off x="4038600" y="5638800"/>
            <a:ext cx="963691" cy="609600"/>
          </a:xfrm>
          <a:prstGeom prst="rect">
            <a:avLst/>
          </a:prstGeom>
          <a:noFill/>
        </p:spPr>
      </p:pic>
      <p:cxnSp>
        <p:nvCxnSpPr>
          <p:cNvPr id="12" name="Straight Connector 11"/>
          <p:cNvCxnSpPr/>
          <p:nvPr/>
        </p:nvCxnSpPr>
        <p:spPr>
          <a:xfrm>
            <a:off x="3505200" y="5410200"/>
            <a:ext cx="2057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48000" y="1828800"/>
            <a:ext cx="1861074" cy="186107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0336363">
            <a:off x="4360237" y="1648220"/>
            <a:ext cx="213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632704">
            <a:off x="2971800" y="1447800"/>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3200400" y="4191002"/>
            <a:ext cx="3124202" cy="380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267200" y="5410200"/>
            <a:ext cx="381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4000500" y="2324100"/>
            <a:ext cx="838200" cy="304800"/>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572000" y="2819400"/>
            <a:ext cx="304800" cy="76200"/>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95800" y="5365639"/>
            <a:ext cx="152400" cy="635"/>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5" idx="3"/>
          </p:cNvCxnSpPr>
          <p:nvPr/>
        </p:nvCxnSpPr>
        <p:spPr>
          <a:xfrm flipH="1">
            <a:off x="3733800" y="1829299"/>
            <a:ext cx="69122" cy="30430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5" idx="2"/>
          </p:cNvCxnSpPr>
          <p:nvPr/>
        </p:nvCxnSpPr>
        <p:spPr>
          <a:xfrm rot="10800000">
            <a:off x="3335120" y="2052252"/>
            <a:ext cx="398683" cy="8134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32642" y="5366274"/>
            <a:ext cx="76200" cy="1588"/>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962891" y="2334491"/>
            <a:ext cx="4733636" cy="24845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Splatting</a:t>
            </a:r>
            <a:r>
              <a:rPr lang="en-US" dirty="0" smtClean="0"/>
              <a:t> Proxies</a:t>
            </a:r>
            <a:endParaRPr lang="en-US" dirty="0"/>
          </a:p>
        </p:txBody>
      </p:sp>
      <p:sp>
        <p:nvSpPr>
          <p:cNvPr id="6" name="Oval 5"/>
          <p:cNvSpPr/>
          <p:nvPr/>
        </p:nvSpPr>
        <p:spPr>
          <a:xfrm>
            <a:off x="4054290" y="4250616"/>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1" name="Picture 1" descr="C:\Users\ppsloan\AppData\Local\Microsoft\Windows\Temporary Internet Files\Content.IE5\CR6ZGZZ0\MCj02381890000[1].wmf"/>
          <p:cNvPicPr>
            <a:picLocks noChangeAspect="1" noChangeArrowheads="1"/>
          </p:cNvPicPr>
          <p:nvPr/>
        </p:nvPicPr>
        <p:blipFill>
          <a:blip r:embed="rId3"/>
          <a:srcRect/>
          <a:stretch>
            <a:fillRect/>
          </a:stretch>
        </p:blipFill>
        <p:spPr bwMode="auto">
          <a:xfrm>
            <a:off x="4038600" y="5638800"/>
            <a:ext cx="963691" cy="609600"/>
          </a:xfrm>
          <a:prstGeom prst="rect">
            <a:avLst/>
          </a:prstGeom>
          <a:noFill/>
        </p:spPr>
      </p:pic>
      <p:cxnSp>
        <p:nvCxnSpPr>
          <p:cNvPr id="12" name="Straight Connector 11"/>
          <p:cNvCxnSpPr/>
          <p:nvPr/>
        </p:nvCxnSpPr>
        <p:spPr>
          <a:xfrm>
            <a:off x="3505200" y="5410200"/>
            <a:ext cx="2057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796990" y="2993316"/>
            <a:ext cx="3276600" cy="3276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0336363">
            <a:off x="4360237" y="1648220"/>
            <a:ext cx="213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632704">
            <a:off x="2971800" y="1447800"/>
            <a:ext cx="838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505200" y="5408158"/>
            <a:ext cx="2057400" cy="61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Upsampling</a:t>
            </a:r>
            <a:endParaRPr lang="en-US" dirty="0"/>
          </a:p>
        </p:txBody>
      </p:sp>
      <p:cxnSp>
        <p:nvCxnSpPr>
          <p:cNvPr id="3" name="Straight Connector 2"/>
          <p:cNvCxnSpPr/>
          <p:nvPr/>
        </p:nvCxnSpPr>
        <p:spPr>
          <a:xfrm>
            <a:off x="609600" y="3962400"/>
            <a:ext cx="1981200"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1" descr="C:\Users\ppsloan\AppData\Local\Microsoft\Windows\Temporary Internet Files\Content.IE5\CR6ZGZZ0\MCj02381890000[1].wmf"/>
          <p:cNvPicPr>
            <a:picLocks noChangeAspect="1" noChangeArrowheads="1"/>
          </p:cNvPicPr>
          <p:nvPr/>
        </p:nvPicPr>
        <p:blipFill>
          <a:blip r:embed="rId4"/>
          <a:srcRect/>
          <a:stretch>
            <a:fillRect/>
          </a:stretch>
        </p:blipFill>
        <p:spPr bwMode="auto">
          <a:xfrm>
            <a:off x="1219200" y="5791200"/>
            <a:ext cx="963691" cy="609600"/>
          </a:xfrm>
          <a:prstGeom prst="rect">
            <a:avLst/>
          </a:prstGeom>
          <a:noFill/>
        </p:spPr>
      </p:pic>
      <p:cxnSp>
        <p:nvCxnSpPr>
          <p:cNvPr id="6" name="Straight Connector 5"/>
          <p:cNvCxnSpPr/>
          <p:nvPr/>
        </p:nvCxnSpPr>
        <p:spPr>
          <a:xfrm>
            <a:off x="685800" y="5562600"/>
            <a:ext cx="205740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25146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25146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76400" y="2514600"/>
            <a:ext cx="533400" cy="533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9800" y="2514600"/>
            <a:ext cx="533400" cy="533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5400000">
            <a:off x="1174480" y="30472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31216" y="30472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260492" y="30472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717228" y="30472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395043" y="4038600"/>
            <a:ext cx="990600"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385643" y="3962400"/>
            <a:ext cx="990600" cy="914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3" name="Picture 1" descr="C:\Users\ppsloan\AppData\Local\Microsoft\Windows\Temporary Internet Files\Content.IE5\CR6ZGZZ0\MCj02381890000[1].wmf"/>
          <p:cNvPicPr>
            <a:picLocks noChangeAspect="1" noChangeArrowheads="1"/>
          </p:cNvPicPr>
          <p:nvPr/>
        </p:nvPicPr>
        <p:blipFill>
          <a:blip r:embed="rId4"/>
          <a:srcRect/>
          <a:stretch>
            <a:fillRect/>
          </a:stretch>
        </p:blipFill>
        <p:spPr bwMode="auto">
          <a:xfrm>
            <a:off x="6928443" y="5791200"/>
            <a:ext cx="963691" cy="609600"/>
          </a:xfrm>
          <a:prstGeom prst="rect">
            <a:avLst/>
          </a:prstGeom>
          <a:noFill/>
        </p:spPr>
      </p:pic>
      <p:cxnSp>
        <p:nvCxnSpPr>
          <p:cNvPr id="34" name="Straight Connector 33"/>
          <p:cNvCxnSpPr/>
          <p:nvPr/>
        </p:nvCxnSpPr>
        <p:spPr>
          <a:xfrm>
            <a:off x="6395043" y="5562600"/>
            <a:ext cx="205740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318843" y="25146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2243" y="25146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385643" y="25146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919043" y="25146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rot="5400000">
            <a:off x="6253848" y="2884395"/>
            <a:ext cx="381000" cy="2510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7635054" y="2840211"/>
            <a:ext cx="381000" cy="3393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6803966" y="2884395"/>
            <a:ext cx="381000" cy="2510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8174211" y="2840211"/>
            <a:ext cx="381000" cy="3393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05200" y="3962400"/>
            <a:ext cx="1905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648200" y="4572000"/>
            <a:ext cx="7620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7" name="Picture 1" descr="C:\Users\ppsloan\AppData\Local\Microsoft\Windows\Temporary Internet Files\Content.IE5\CR6ZGZZ0\MCj02381890000[1].wmf"/>
          <p:cNvPicPr>
            <a:picLocks noChangeAspect="1" noChangeArrowheads="1"/>
          </p:cNvPicPr>
          <p:nvPr/>
        </p:nvPicPr>
        <p:blipFill>
          <a:blip r:embed="rId4"/>
          <a:srcRect/>
          <a:stretch>
            <a:fillRect/>
          </a:stretch>
        </p:blipFill>
        <p:spPr bwMode="auto">
          <a:xfrm>
            <a:off x="4114800" y="5791200"/>
            <a:ext cx="963691" cy="609600"/>
          </a:xfrm>
          <a:prstGeom prst="rect">
            <a:avLst/>
          </a:prstGeom>
          <a:noFill/>
        </p:spPr>
      </p:pic>
      <p:cxnSp>
        <p:nvCxnSpPr>
          <p:cNvPr id="48" name="Straight Connector 47"/>
          <p:cNvCxnSpPr/>
          <p:nvPr/>
        </p:nvCxnSpPr>
        <p:spPr>
          <a:xfrm>
            <a:off x="3581400" y="5562600"/>
            <a:ext cx="205740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505200" y="25146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038600" y="25146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572000" y="25146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105400" y="25146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rot="5400000">
            <a:off x="4070080" y="30472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3526816" y="30472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5156092" y="30472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4612828" y="30472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ight Brace 58"/>
          <p:cNvSpPr/>
          <p:nvPr/>
        </p:nvSpPr>
        <p:spPr>
          <a:xfrm rot="-5400000">
            <a:off x="1752600" y="1676400"/>
            <a:ext cx="457200" cy="10668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Right Brace 59"/>
          <p:cNvSpPr/>
          <p:nvPr/>
        </p:nvSpPr>
        <p:spPr>
          <a:xfrm rot="-5400000">
            <a:off x="4635843" y="1676400"/>
            <a:ext cx="457200" cy="10668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Right Brace 60"/>
          <p:cNvSpPr/>
          <p:nvPr/>
        </p:nvSpPr>
        <p:spPr>
          <a:xfrm rot="-5400000">
            <a:off x="7442886" y="1676400"/>
            <a:ext cx="457200" cy="10668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62" name="Chart 61"/>
          <p:cNvGraphicFramePr/>
          <p:nvPr/>
        </p:nvGraphicFramePr>
        <p:xfrm>
          <a:off x="1066800" y="1219200"/>
          <a:ext cx="1524000" cy="76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3" name="Chart 62"/>
          <p:cNvGraphicFramePr/>
          <p:nvPr/>
        </p:nvGraphicFramePr>
        <p:xfrm>
          <a:off x="3810000" y="1219200"/>
          <a:ext cx="1600200" cy="76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4" name="Chart 63"/>
          <p:cNvGraphicFramePr/>
          <p:nvPr/>
        </p:nvGraphicFramePr>
        <p:xfrm>
          <a:off x="6695440" y="1295400"/>
          <a:ext cx="1524000" cy="762000"/>
        </p:xfrm>
        <a:graphic>
          <a:graphicData uri="http://schemas.openxmlformats.org/drawingml/2006/chart">
            <c:chart xmlns:c="http://schemas.openxmlformats.org/drawingml/2006/chart" xmlns:r="http://schemas.openxmlformats.org/officeDocument/2006/relationships" r:id="rId7"/>
          </a:graphicData>
        </a:graphic>
      </p:graphicFrame>
      <p:sp>
        <p:nvSpPr>
          <p:cNvPr id="65" name="Oval 64"/>
          <p:cNvSpPr/>
          <p:nvPr/>
        </p:nvSpPr>
        <p:spPr>
          <a:xfrm>
            <a:off x="1871127" y="2743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5" grpId="0" animBg="1"/>
      <p:bldP spid="36" grpId="0" animBg="1"/>
      <p:bldP spid="37" grpId="0" animBg="1"/>
      <p:bldP spid="38" grpId="0" animBg="1"/>
      <p:bldP spid="49" grpId="0" animBg="1"/>
      <p:bldP spid="50" grpId="0" animBg="1"/>
      <p:bldP spid="51" grpId="0" animBg="1"/>
      <p:bldP spid="52" grpId="0" animBg="1"/>
      <p:bldP spid="59" grpId="0" animBg="1"/>
      <p:bldP spid="60" grpId="0" animBg="1"/>
      <p:bldP spid="61" grpId="0" animBg="1"/>
      <p:bldGraphic spid="62" grpId="0">
        <p:bldAsOne/>
      </p:bldGraphic>
      <p:bldGraphic spid="63" grpId="0">
        <p:bldAsOne/>
      </p:bldGraphic>
      <p:bldGraphic spid="64" grpId="0">
        <p:bldAsOne/>
      </p:bldGraphic>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Bi-Lateral </a:t>
            </a:r>
            <a:r>
              <a:rPr lang="en-US" dirty="0" err="1" smtClean="0"/>
              <a:t>Upsampling</a:t>
            </a:r>
            <a:endParaRPr lang="en-US" dirty="0"/>
          </a:p>
        </p:txBody>
      </p:sp>
      <p:cxnSp>
        <p:nvCxnSpPr>
          <p:cNvPr id="5" name="Straight Connector 4"/>
          <p:cNvCxnSpPr/>
          <p:nvPr/>
        </p:nvCxnSpPr>
        <p:spPr>
          <a:xfrm>
            <a:off x="609600" y="3657600"/>
            <a:ext cx="1752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3962400"/>
            <a:ext cx="685800" cy="304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8" name="Picture 1" descr="C:\Users\ppsloan\AppData\Local\Microsoft\Windows\Temporary Internet Files\Content.IE5\CR6ZGZZ0\MCj02381890000[1].wmf"/>
          <p:cNvPicPr>
            <a:picLocks noChangeAspect="1" noChangeArrowheads="1"/>
          </p:cNvPicPr>
          <p:nvPr/>
        </p:nvPicPr>
        <p:blipFill>
          <a:blip r:embed="rId4"/>
          <a:srcRect/>
          <a:stretch>
            <a:fillRect/>
          </a:stretch>
        </p:blipFill>
        <p:spPr bwMode="auto">
          <a:xfrm>
            <a:off x="1219200" y="5791200"/>
            <a:ext cx="963691" cy="609600"/>
          </a:xfrm>
          <a:prstGeom prst="rect">
            <a:avLst/>
          </a:prstGeom>
          <a:noFill/>
        </p:spPr>
      </p:pic>
      <p:cxnSp>
        <p:nvCxnSpPr>
          <p:cNvPr id="9" name="Straight Connector 8"/>
          <p:cNvCxnSpPr/>
          <p:nvPr/>
        </p:nvCxnSpPr>
        <p:spPr>
          <a:xfrm>
            <a:off x="685800" y="5562600"/>
            <a:ext cx="205740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09600" y="24384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143000" y="24384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76400" y="24384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09800" y="24384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5400000">
            <a:off x="1174480" y="2971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1619034" y="2800566"/>
            <a:ext cx="381000" cy="2662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31216" y="2971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6200000" flipH="1">
            <a:off x="2318721" y="2928321"/>
            <a:ext cx="457200" cy="869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1447800" y="3962400"/>
            <a:ext cx="3810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6200000" flipH="1">
            <a:off x="2304834" y="4438434"/>
            <a:ext cx="533400" cy="1909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1883484" y="264548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Brace 96"/>
          <p:cNvSpPr/>
          <p:nvPr/>
        </p:nvSpPr>
        <p:spPr>
          <a:xfrm rot="-5400000">
            <a:off x="1752600" y="1600200"/>
            <a:ext cx="457200" cy="10668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Bi-Lateral </a:t>
            </a:r>
            <a:r>
              <a:rPr lang="en-US" dirty="0" err="1" smtClean="0"/>
              <a:t>Upsampling</a:t>
            </a:r>
            <a:endParaRPr lang="en-US" dirty="0"/>
          </a:p>
        </p:txBody>
      </p:sp>
      <p:cxnSp>
        <p:nvCxnSpPr>
          <p:cNvPr id="5" name="Straight Connector 4"/>
          <p:cNvCxnSpPr/>
          <p:nvPr/>
        </p:nvCxnSpPr>
        <p:spPr>
          <a:xfrm>
            <a:off x="609600" y="3657600"/>
            <a:ext cx="1752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3962400"/>
            <a:ext cx="685800" cy="304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8" name="Picture 1" descr="C:\Users\ppsloan\AppData\Local\Microsoft\Windows\Temporary Internet Files\Content.IE5\CR6ZGZZ0\MCj02381890000[1].wmf"/>
          <p:cNvPicPr>
            <a:picLocks noChangeAspect="1" noChangeArrowheads="1"/>
          </p:cNvPicPr>
          <p:nvPr/>
        </p:nvPicPr>
        <p:blipFill>
          <a:blip r:embed="rId4"/>
          <a:srcRect/>
          <a:stretch>
            <a:fillRect/>
          </a:stretch>
        </p:blipFill>
        <p:spPr bwMode="auto">
          <a:xfrm>
            <a:off x="1219200" y="5791200"/>
            <a:ext cx="963691" cy="609600"/>
          </a:xfrm>
          <a:prstGeom prst="rect">
            <a:avLst/>
          </a:prstGeom>
          <a:noFill/>
        </p:spPr>
      </p:pic>
      <p:cxnSp>
        <p:nvCxnSpPr>
          <p:cNvPr id="9" name="Straight Connector 8"/>
          <p:cNvCxnSpPr/>
          <p:nvPr/>
        </p:nvCxnSpPr>
        <p:spPr>
          <a:xfrm>
            <a:off x="685800" y="5562600"/>
            <a:ext cx="205740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09600" y="24384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143000" y="24384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76400" y="24384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09800" y="24384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5400000">
            <a:off x="1174480" y="2971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1619034" y="2800566"/>
            <a:ext cx="381000" cy="2662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31216" y="2971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6200000" flipH="1">
            <a:off x="2318721" y="2928321"/>
            <a:ext cx="457200" cy="869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1447800" y="3962400"/>
            <a:ext cx="3810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6200000" flipH="1">
            <a:off x="2304834" y="4438434"/>
            <a:ext cx="533400" cy="1909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1883484" y="264548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Brace 96"/>
          <p:cNvSpPr/>
          <p:nvPr/>
        </p:nvSpPr>
        <p:spPr>
          <a:xfrm rot="-5400000">
            <a:off x="1752600" y="1600200"/>
            <a:ext cx="457200" cy="10668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5" name="Chart 24"/>
          <p:cNvGraphicFramePr/>
          <p:nvPr/>
        </p:nvGraphicFramePr>
        <p:xfrm>
          <a:off x="4876800" y="1524000"/>
          <a:ext cx="3695700" cy="152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Object 3"/>
          <p:cNvGraphicFramePr>
            <a:graphicFrameLocks noChangeAspect="1"/>
          </p:cNvGraphicFramePr>
          <p:nvPr/>
        </p:nvGraphicFramePr>
        <p:xfrm>
          <a:off x="3838575" y="2133600"/>
          <a:ext cx="328613" cy="381000"/>
        </p:xfrm>
        <a:graphic>
          <a:graphicData uri="http://schemas.openxmlformats.org/presentationml/2006/ole">
            <p:oleObj spid="_x0000_s56322" name="Equation" r:id="rId6" imgW="241200" imgH="27936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Bi-Lateral </a:t>
            </a:r>
            <a:r>
              <a:rPr lang="en-US" dirty="0" err="1" smtClean="0"/>
              <a:t>Upsampling</a:t>
            </a:r>
            <a:endParaRPr lang="en-US" dirty="0"/>
          </a:p>
        </p:txBody>
      </p:sp>
      <p:cxnSp>
        <p:nvCxnSpPr>
          <p:cNvPr id="5" name="Straight Connector 4"/>
          <p:cNvCxnSpPr/>
          <p:nvPr/>
        </p:nvCxnSpPr>
        <p:spPr>
          <a:xfrm>
            <a:off x="609600" y="3657600"/>
            <a:ext cx="1752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3962400"/>
            <a:ext cx="685800" cy="304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8" name="Picture 1" descr="C:\Users\ppsloan\AppData\Local\Microsoft\Windows\Temporary Internet Files\Content.IE5\CR6ZGZZ0\MCj02381890000[1].wmf"/>
          <p:cNvPicPr>
            <a:picLocks noChangeAspect="1" noChangeArrowheads="1"/>
          </p:cNvPicPr>
          <p:nvPr/>
        </p:nvPicPr>
        <p:blipFill>
          <a:blip r:embed="rId4"/>
          <a:srcRect/>
          <a:stretch>
            <a:fillRect/>
          </a:stretch>
        </p:blipFill>
        <p:spPr bwMode="auto">
          <a:xfrm>
            <a:off x="1219200" y="5791200"/>
            <a:ext cx="963691" cy="609600"/>
          </a:xfrm>
          <a:prstGeom prst="rect">
            <a:avLst/>
          </a:prstGeom>
          <a:noFill/>
        </p:spPr>
      </p:pic>
      <p:cxnSp>
        <p:nvCxnSpPr>
          <p:cNvPr id="9" name="Straight Connector 8"/>
          <p:cNvCxnSpPr/>
          <p:nvPr/>
        </p:nvCxnSpPr>
        <p:spPr>
          <a:xfrm>
            <a:off x="685800" y="5562600"/>
            <a:ext cx="205740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09600" y="24384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143000" y="24384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76400" y="24384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09800" y="24384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5400000">
            <a:off x="1174480" y="2971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1619034" y="2800566"/>
            <a:ext cx="381000" cy="2662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31216" y="2971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6200000" flipH="1">
            <a:off x="2318721" y="2928321"/>
            <a:ext cx="457200" cy="869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1447800" y="3962400"/>
            <a:ext cx="3810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6200000" flipH="1">
            <a:off x="2304834" y="4438434"/>
            <a:ext cx="533400" cy="1909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1883484" y="264548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Brace 96"/>
          <p:cNvSpPr/>
          <p:nvPr/>
        </p:nvSpPr>
        <p:spPr>
          <a:xfrm rot="-5400000">
            <a:off x="1752600" y="1600200"/>
            <a:ext cx="457200" cy="10668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5" name="Chart 24"/>
          <p:cNvGraphicFramePr/>
          <p:nvPr/>
        </p:nvGraphicFramePr>
        <p:xfrm>
          <a:off x="4876800" y="1524000"/>
          <a:ext cx="3695700" cy="152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p:cNvGraphicFramePr/>
          <p:nvPr/>
        </p:nvGraphicFramePr>
        <p:xfrm>
          <a:off x="4876800" y="3276600"/>
          <a:ext cx="3695700" cy="1524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Object 3"/>
          <p:cNvGraphicFramePr>
            <a:graphicFrameLocks noChangeAspect="1"/>
          </p:cNvGraphicFramePr>
          <p:nvPr/>
        </p:nvGraphicFramePr>
        <p:xfrm>
          <a:off x="3838575" y="2133600"/>
          <a:ext cx="328613" cy="381000"/>
        </p:xfrm>
        <a:graphic>
          <a:graphicData uri="http://schemas.openxmlformats.org/presentationml/2006/ole">
            <p:oleObj spid="_x0000_s57346" name="Equation" r:id="rId7" imgW="241200" imgH="279360" progId="Equation.3">
              <p:embed/>
            </p:oleObj>
          </a:graphicData>
        </a:graphic>
      </p:graphicFrame>
      <p:graphicFrame>
        <p:nvGraphicFramePr>
          <p:cNvPr id="30" name="Object 4"/>
          <p:cNvGraphicFramePr>
            <a:graphicFrameLocks noChangeAspect="1"/>
          </p:cNvGraphicFramePr>
          <p:nvPr/>
        </p:nvGraphicFramePr>
        <p:xfrm>
          <a:off x="3276600" y="3703638"/>
          <a:ext cx="1471612" cy="639762"/>
        </p:xfrm>
        <a:graphic>
          <a:graphicData uri="http://schemas.openxmlformats.org/presentationml/2006/ole">
            <p:oleObj spid="_x0000_s57347" name="Equation" r:id="rId8" imgW="1079280" imgH="46980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Bi-Lateral </a:t>
            </a:r>
            <a:r>
              <a:rPr lang="en-US" dirty="0" err="1" smtClean="0"/>
              <a:t>Upsampling</a:t>
            </a:r>
            <a:endParaRPr lang="en-US" dirty="0"/>
          </a:p>
        </p:txBody>
      </p:sp>
      <p:cxnSp>
        <p:nvCxnSpPr>
          <p:cNvPr id="5" name="Straight Connector 4"/>
          <p:cNvCxnSpPr/>
          <p:nvPr/>
        </p:nvCxnSpPr>
        <p:spPr>
          <a:xfrm>
            <a:off x="609600" y="3657600"/>
            <a:ext cx="1752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3962400"/>
            <a:ext cx="685800" cy="304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8" name="Picture 1" descr="C:\Users\ppsloan\AppData\Local\Microsoft\Windows\Temporary Internet Files\Content.IE5\CR6ZGZZ0\MCj02381890000[1].wmf"/>
          <p:cNvPicPr>
            <a:picLocks noChangeAspect="1" noChangeArrowheads="1"/>
          </p:cNvPicPr>
          <p:nvPr/>
        </p:nvPicPr>
        <p:blipFill>
          <a:blip r:embed="rId4"/>
          <a:srcRect/>
          <a:stretch>
            <a:fillRect/>
          </a:stretch>
        </p:blipFill>
        <p:spPr bwMode="auto">
          <a:xfrm>
            <a:off x="1219200" y="5791200"/>
            <a:ext cx="963691" cy="609600"/>
          </a:xfrm>
          <a:prstGeom prst="rect">
            <a:avLst/>
          </a:prstGeom>
          <a:noFill/>
        </p:spPr>
      </p:pic>
      <p:cxnSp>
        <p:nvCxnSpPr>
          <p:cNvPr id="9" name="Straight Connector 8"/>
          <p:cNvCxnSpPr/>
          <p:nvPr/>
        </p:nvCxnSpPr>
        <p:spPr>
          <a:xfrm>
            <a:off x="685800" y="5562600"/>
            <a:ext cx="205740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09600" y="24384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143000" y="24384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76400" y="24384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09800" y="24384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5400000">
            <a:off x="1174480" y="2971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1619034" y="2800566"/>
            <a:ext cx="381000" cy="2662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31216" y="2971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6200000" flipH="1">
            <a:off x="2318721" y="2928321"/>
            <a:ext cx="457200" cy="869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1447800" y="3962400"/>
            <a:ext cx="3810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6200000" flipH="1">
            <a:off x="2304834" y="4438434"/>
            <a:ext cx="533400" cy="1909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1883484" y="264548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Brace 96"/>
          <p:cNvSpPr/>
          <p:nvPr/>
        </p:nvSpPr>
        <p:spPr>
          <a:xfrm rot="-5400000">
            <a:off x="1752600" y="1600200"/>
            <a:ext cx="457200" cy="10668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5" name="Chart 24"/>
          <p:cNvGraphicFramePr/>
          <p:nvPr/>
        </p:nvGraphicFramePr>
        <p:xfrm>
          <a:off x="4876800" y="1524000"/>
          <a:ext cx="3695700" cy="152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p:nvPr/>
        </p:nvGraphicFramePr>
        <p:xfrm>
          <a:off x="4876800" y="4953000"/>
          <a:ext cx="3695700" cy="1524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p:nvPr/>
        </p:nvGraphicFramePr>
        <p:xfrm>
          <a:off x="4876800" y="3276600"/>
          <a:ext cx="3695700" cy="1524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Object 2"/>
          <p:cNvGraphicFramePr>
            <a:graphicFrameLocks noChangeAspect="1"/>
          </p:cNvGraphicFramePr>
          <p:nvPr/>
        </p:nvGraphicFramePr>
        <p:xfrm>
          <a:off x="3302000" y="5638800"/>
          <a:ext cx="1403350" cy="381000"/>
        </p:xfrm>
        <a:graphic>
          <a:graphicData uri="http://schemas.openxmlformats.org/presentationml/2006/ole">
            <p:oleObj spid="_x0000_s58370" name="Equation" r:id="rId8" imgW="1028520" imgH="279360" progId="Equation.3">
              <p:embed/>
            </p:oleObj>
          </a:graphicData>
        </a:graphic>
      </p:graphicFrame>
      <p:graphicFrame>
        <p:nvGraphicFramePr>
          <p:cNvPr id="29" name="Object 3"/>
          <p:cNvGraphicFramePr>
            <a:graphicFrameLocks noChangeAspect="1"/>
          </p:cNvGraphicFramePr>
          <p:nvPr/>
        </p:nvGraphicFramePr>
        <p:xfrm>
          <a:off x="3838575" y="2133600"/>
          <a:ext cx="328613" cy="381000"/>
        </p:xfrm>
        <a:graphic>
          <a:graphicData uri="http://schemas.openxmlformats.org/presentationml/2006/ole">
            <p:oleObj spid="_x0000_s58371" name="Equation" r:id="rId9" imgW="241200" imgH="279360" progId="Equation.3">
              <p:embed/>
            </p:oleObj>
          </a:graphicData>
        </a:graphic>
      </p:graphicFrame>
      <p:graphicFrame>
        <p:nvGraphicFramePr>
          <p:cNvPr id="30" name="Object 4"/>
          <p:cNvGraphicFramePr>
            <a:graphicFrameLocks noChangeAspect="1"/>
          </p:cNvGraphicFramePr>
          <p:nvPr/>
        </p:nvGraphicFramePr>
        <p:xfrm>
          <a:off x="3276600" y="3703638"/>
          <a:ext cx="1471612" cy="639762"/>
        </p:xfrm>
        <a:graphic>
          <a:graphicData uri="http://schemas.openxmlformats.org/presentationml/2006/ole">
            <p:oleObj spid="_x0000_s58372" name="Equation" r:id="rId10" imgW="1079280" imgH="46980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p:nvPr/>
        </p:nvGraphicFramePr>
        <p:xfrm>
          <a:off x="4248150" y="3200400"/>
          <a:ext cx="3848100" cy="16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p:nvPr/>
        </p:nvGraphicFramePr>
        <p:xfrm>
          <a:off x="4248150" y="4953000"/>
          <a:ext cx="3848100" cy="160020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Bi-Lateral </a:t>
            </a:r>
            <a:r>
              <a:rPr lang="en-US" dirty="0" err="1" smtClean="0"/>
              <a:t>Upsampling</a:t>
            </a:r>
            <a:endParaRPr lang="en-US" dirty="0"/>
          </a:p>
        </p:txBody>
      </p:sp>
      <p:cxnSp>
        <p:nvCxnSpPr>
          <p:cNvPr id="5" name="Straight Connector 4"/>
          <p:cNvCxnSpPr/>
          <p:nvPr/>
        </p:nvCxnSpPr>
        <p:spPr>
          <a:xfrm>
            <a:off x="609600" y="3657600"/>
            <a:ext cx="1752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3962400"/>
            <a:ext cx="685800" cy="304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8" name="Picture 1" descr="C:\Users\ppsloan\AppData\Local\Microsoft\Windows\Temporary Internet Files\Content.IE5\CR6ZGZZ0\MCj02381890000[1].wmf"/>
          <p:cNvPicPr>
            <a:picLocks noChangeAspect="1" noChangeArrowheads="1"/>
          </p:cNvPicPr>
          <p:nvPr/>
        </p:nvPicPr>
        <p:blipFill>
          <a:blip r:embed="rId6"/>
          <a:srcRect/>
          <a:stretch>
            <a:fillRect/>
          </a:stretch>
        </p:blipFill>
        <p:spPr bwMode="auto">
          <a:xfrm>
            <a:off x="1219200" y="5791200"/>
            <a:ext cx="963691" cy="609600"/>
          </a:xfrm>
          <a:prstGeom prst="rect">
            <a:avLst/>
          </a:prstGeom>
          <a:noFill/>
        </p:spPr>
      </p:pic>
      <p:cxnSp>
        <p:nvCxnSpPr>
          <p:cNvPr id="9" name="Straight Connector 8"/>
          <p:cNvCxnSpPr/>
          <p:nvPr/>
        </p:nvCxnSpPr>
        <p:spPr>
          <a:xfrm>
            <a:off x="685800" y="5562600"/>
            <a:ext cx="205740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09600" y="24384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143000" y="24384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76400" y="24384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09800" y="2438400"/>
            <a:ext cx="5334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5400000">
            <a:off x="1174480" y="2971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1619034" y="2800566"/>
            <a:ext cx="381000" cy="2662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31216" y="2971006"/>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6200000" flipH="1">
            <a:off x="2318721" y="2928321"/>
            <a:ext cx="457200" cy="869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1447800" y="3962400"/>
            <a:ext cx="3810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6200000" flipH="1">
            <a:off x="2304834" y="4438434"/>
            <a:ext cx="533400" cy="1909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nvGraphicFramePr>
        <p:xfrm>
          <a:off x="4248150" y="1524000"/>
          <a:ext cx="3848100" cy="1600200"/>
        </p:xfrm>
        <a:graphic>
          <a:graphicData uri="http://schemas.openxmlformats.org/drawingml/2006/chart">
            <c:chart xmlns:c="http://schemas.openxmlformats.org/drawingml/2006/chart" xmlns:r="http://schemas.openxmlformats.org/officeDocument/2006/relationships" r:id="rId7"/>
          </a:graphicData>
        </a:graphic>
      </p:graphicFrame>
      <p:sp>
        <p:nvSpPr>
          <p:cNvPr id="19" name="Oval 18"/>
          <p:cNvSpPr/>
          <p:nvPr/>
        </p:nvSpPr>
        <p:spPr>
          <a:xfrm>
            <a:off x="1883484" y="264548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Brace 19"/>
          <p:cNvSpPr/>
          <p:nvPr/>
        </p:nvSpPr>
        <p:spPr>
          <a:xfrm rot="-5400000">
            <a:off x="1752600" y="1600200"/>
            <a:ext cx="457200" cy="10668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429000" y="1981200"/>
            <a:ext cx="1066800" cy="707886"/>
          </a:xfrm>
          <a:prstGeom prst="rect">
            <a:avLst/>
          </a:prstGeom>
          <a:noFill/>
        </p:spPr>
        <p:txBody>
          <a:bodyPr wrap="square" rtlCol="0">
            <a:spAutoFit/>
          </a:bodyPr>
          <a:lstStyle/>
          <a:p>
            <a:pPr algn="ctr"/>
            <a:r>
              <a:rPr lang="en-US" sz="2000" dirty="0" smtClean="0"/>
              <a:t>middle pixel</a:t>
            </a:r>
            <a:endParaRPr lang="en-US" sz="2000" dirty="0"/>
          </a:p>
        </p:txBody>
      </p:sp>
      <p:sp>
        <p:nvSpPr>
          <p:cNvPr id="24" name="TextBox 23"/>
          <p:cNvSpPr txBox="1"/>
          <p:nvPr/>
        </p:nvSpPr>
        <p:spPr>
          <a:xfrm>
            <a:off x="3505200" y="3733800"/>
            <a:ext cx="914400" cy="707886"/>
          </a:xfrm>
          <a:prstGeom prst="rect">
            <a:avLst/>
          </a:prstGeom>
          <a:noFill/>
        </p:spPr>
        <p:txBody>
          <a:bodyPr wrap="square" rtlCol="0">
            <a:spAutoFit/>
          </a:bodyPr>
          <a:lstStyle/>
          <a:p>
            <a:pPr algn="ctr"/>
            <a:r>
              <a:rPr lang="en-US" sz="2000" dirty="0" smtClean="0"/>
              <a:t>left pixel</a:t>
            </a:r>
            <a:endParaRPr lang="en-US" sz="2000" dirty="0"/>
          </a:p>
        </p:txBody>
      </p:sp>
      <p:sp>
        <p:nvSpPr>
          <p:cNvPr id="25" name="TextBox 24"/>
          <p:cNvSpPr txBox="1"/>
          <p:nvPr/>
        </p:nvSpPr>
        <p:spPr>
          <a:xfrm>
            <a:off x="3429000" y="5410200"/>
            <a:ext cx="1066800" cy="707886"/>
          </a:xfrm>
          <a:prstGeom prst="rect">
            <a:avLst/>
          </a:prstGeom>
          <a:noFill/>
        </p:spPr>
        <p:txBody>
          <a:bodyPr wrap="square" rtlCol="0">
            <a:spAutoFit/>
          </a:bodyPr>
          <a:lstStyle/>
          <a:p>
            <a:pPr algn="ctr"/>
            <a:r>
              <a:rPr lang="en-US" sz="2000" dirty="0" smtClean="0"/>
              <a:t>right pixel</a:t>
            </a:r>
            <a:endParaRPr 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Graphic spid="26" grpId="0">
        <p:bldAsOne/>
      </p:bldGraphic>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Images</a:t>
            </a:r>
            <a:endParaRPr lang="en-US" dirty="0"/>
          </a:p>
        </p:txBody>
      </p:sp>
      <p:pic>
        <p:nvPicPr>
          <p:cNvPr id="4" name="Picture 3" descr="BiLatComp.bmp"/>
          <p:cNvPicPr>
            <a:picLocks noChangeAspect="1"/>
          </p:cNvPicPr>
          <p:nvPr/>
        </p:nvPicPr>
        <p:blipFill>
          <a:blip r:embed="rId3"/>
          <a:stretch>
            <a:fillRect/>
          </a:stretch>
        </p:blipFill>
        <p:spPr>
          <a:xfrm>
            <a:off x="814857" y="395666"/>
            <a:ext cx="7514286" cy="606666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Images</a:t>
            </a:r>
            <a:endParaRPr lang="en-US" dirty="0"/>
          </a:p>
        </p:txBody>
      </p:sp>
      <p:pic>
        <p:nvPicPr>
          <p:cNvPr id="4" name="Picture 3" descr="BiLatComp.bmp"/>
          <p:cNvPicPr>
            <a:picLocks noChangeAspect="1"/>
          </p:cNvPicPr>
          <p:nvPr/>
        </p:nvPicPr>
        <p:blipFill>
          <a:blip r:embed="rId3"/>
          <a:stretch>
            <a:fillRect/>
          </a:stretch>
        </p:blipFill>
        <p:spPr>
          <a:xfrm>
            <a:off x="814857" y="395666"/>
            <a:ext cx="7514286" cy="6066667"/>
          </a:xfrm>
          <a:prstGeom prst="rect">
            <a:avLst/>
          </a:prstGeom>
        </p:spPr>
      </p:pic>
      <p:pic>
        <p:nvPicPr>
          <p:cNvPr id="348163" name="Picture 3"/>
          <p:cNvPicPr>
            <a:picLocks noChangeAspect="1" noChangeArrowheads="1"/>
          </p:cNvPicPr>
          <p:nvPr/>
        </p:nvPicPr>
        <p:blipFill>
          <a:blip r:embed="rId4"/>
          <a:srcRect l="64844" t="52151" b="19892"/>
          <a:stretch>
            <a:fillRect/>
          </a:stretch>
        </p:blipFill>
        <p:spPr bwMode="auto">
          <a:xfrm>
            <a:off x="4680858" y="3733800"/>
            <a:ext cx="3429000" cy="1981200"/>
          </a:xfrm>
          <a:prstGeom prst="rect">
            <a:avLst/>
          </a:prstGeom>
          <a:noFill/>
          <a:ln w="9525">
            <a:noFill/>
            <a:miter lim="800000"/>
            <a:headEnd/>
            <a:tailEnd/>
          </a:ln>
          <a:effectLst/>
        </p:spPr>
      </p:pic>
      <p:pic>
        <p:nvPicPr>
          <p:cNvPr id="348164" name="Picture 4"/>
          <p:cNvPicPr>
            <a:picLocks noChangeAspect="1" noChangeArrowheads="1"/>
          </p:cNvPicPr>
          <p:nvPr/>
        </p:nvPicPr>
        <p:blipFill>
          <a:blip r:embed="rId5"/>
          <a:srcRect l="64875" t="51871" b="19871"/>
          <a:stretch>
            <a:fillRect/>
          </a:stretch>
        </p:blipFill>
        <p:spPr bwMode="auto">
          <a:xfrm>
            <a:off x="990600" y="3733800"/>
            <a:ext cx="3425952" cy="2002513"/>
          </a:xfrm>
          <a:prstGeom prst="rect">
            <a:avLst/>
          </a:prstGeom>
          <a:noFill/>
          <a:ln w="9525">
            <a:noFill/>
            <a:miter lim="800000"/>
            <a:headEnd/>
            <a:tailEnd/>
          </a:ln>
          <a:effectLst/>
        </p:spPr>
      </p:pic>
      <p:pic>
        <p:nvPicPr>
          <p:cNvPr id="348165" name="Picture 5"/>
          <p:cNvPicPr>
            <a:picLocks noChangeAspect="1" noChangeArrowheads="1"/>
          </p:cNvPicPr>
          <p:nvPr/>
        </p:nvPicPr>
        <p:blipFill>
          <a:blip r:embed="rId6"/>
          <a:srcRect l="64875" t="51871" b="19871"/>
          <a:stretch>
            <a:fillRect/>
          </a:stretch>
        </p:blipFill>
        <p:spPr bwMode="auto">
          <a:xfrm>
            <a:off x="4683906" y="838200"/>
            <a:ext cx="3425952" cy="2002536"/>
          </a:xfrm>
          <a:prstGeom prst="rect">
            <a:avLst/>
          </a:prstGeom>
          <a:noFill/>
          <a:ln w="9525">
            <a:noFill/>
            <a:miter lim="800000"/>
            <a:headEnd/>
            <a:tailEnd/>
          </a:ln>
          <a:effectLst/>
        </p:spPr>
      </p:pic>
      <p:pic>
        <p:nvPicPr>
          <p:cNvPr id="348166" name="Picture 6"/>
          <p:cNvPicPr>
            <a:picLocks noChangeAspect="1" noChangeArrowheads="1"/>
          </p:cNvPicPr>
          <p:nvPr/>
        </p:nvPicPr>
        <p:blipFill>
          <a:blip r:embed="rId7"/>
          <a:srcRect l="64875" t="51871" b="19871"/>
          <a:stretch>
            <a:fillRect/>
          </a:stretch>
        </p:blipFill>
        <p:spPr bwMode="auto">
          <a:xfrm>
            <a:off x="990600" y="838200"/>
            <a:ext cx="3425952" cy="2002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directExample.jpg"/>
          <p:cNvPicPr>
            <a:picLocks noChangeAspect="1"/>
          </p:cNvPicPr>
          <p:nvPr/>
        </p:nvPicPr>
        <p:blipFill>
          <a:blip r:embed="rId3">
            <a:lum bright="10000"/>
          </a:blip>
          <a:srcRect r="50347"/>
          <a:stretch>
            <a:fillRect/>
          </a:stretch>
        </p:blipFill>
        <p:spPr>
          <a:xfrm>
            <a:off x="4326520" y="1478280"/>
            <a:ext cx="4540198" cy="2560320"/>
          </a:xfrm>
          <a:prstGeom prst="rect">
            <a:avLst/>
          </a:prstGeom>
        </p:spPr>
      </p:pic>
      <p:pic>
        <p:nvPicPr>
          <p:cNvPr id="11" name="Picture 10" descr="IndirectExample.jpg"/>
          <p:cNvPicPr>
            <a:picLocks noChangeAspect="1"/>
          </p:cNvPicPr>
          <p:nvPr/>
        </p:nvPicPr>
        <p:blipFill>
          <a:blip r:embed="rId3">
            <a:lum bright="10000"/>
          </a:blip>
          <a:srcRect l="49920"/>
          <a:stretch>
            <a:fillRect/>
          </a:stretch>
        </p:blipFill>
        <p:spPr>
          <a:xfrm>
            <a:off x="4336069" y="4145280"/>
            <a:ext cx="4579331" cy="2560320"/>
          </a:xfrm>
          <a:prstGeom prst="rect">
            <a:avLst/>
          </a:prstGeom>
        </p:spPr>
      </p:pic>
      <p:sp>
        <p:nvSpPr>
          <p:cNvPr id="7"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Goal:</a:t>
            </a:r>
            <a:r>
              <a:rPr kumimoji="0" lang="en-US" sz="3200" b="0" i="0" u="none" strike="noStrike" kern="1200" cap="none" spc="0" normalizeH="0" noProof="0" dirty="0" smtClean="0">
                <a:ln>
                  <a:noFill/>
                </a:ln>
                <a:solidFill>
                  <a:schemeClr val="tx1"/>
                </a:solidFill>
                <a:effectLst/>
                <a:uLnTx/>
                <a:uFillTx/>
                <a:latin typeface="+mj-lt"/>
                <a:ea typeface="+mj-ea"/>
                <a:cs typeface="+mj-cs"/>
              </a:rPr>
              <a:t> Soft Global Illumination in Dynamic Scenes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 Placeholder 3"/>
          <p:cNvSpPr>
            <a:spLocks noGrp="1"/>
          </p:cNvSpPr>
          <p:nvPr>
            <p:ph type="body" sz="half" idx="1"/>
          </p:nvPr>
        </p:nvSpPr>
        <p:spPr>
          <a:xfrm>
            <a:off x="347663" y="1809750"/>
            <a:ext cx="4130675" cy="4724400"/>
          </a:xfrm>
        </p:spPr>
        <p:txBody>
          <a:bodyPr>
            <a:normAutofit/>
          </a:bodyPr>
          <a:lstStyle/>
          <a:p>
            <a:r>
              <a:rPr lang="en-US" dirty="0" smtClean="0"/>
              <a:t>soft shadows</a:t>
            </a:r>
          </a:p>
          <a:p>
            <a:r>
              <a:rPr lang="en-US" dirty="0" smtClean="0"/>
              <a:t>diffuse (indirect) inter-reflections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Lighting</a:t>
            </a:r>
            <a:endParaRPr lang="en-US" dirty="0"/>
          </a:p>
        </p:txBody>
      </p:sp>
      <p:sp>
        <p:nvSpPr>
          <p:cNvPr id="13" name="Content Placeholder 12"/>
          <p:cNvSpPr>
            <a:spLocks noGrp="1"/>
          </p:cNvSpPr>
          <p:nvPr>
            <p:ph sz="half" idx="1"/>
          </p:nvPr>
        </p:nvSpPr>
        <p:spPr>
          <a:xfrm>
            <a:off x="457200" y="1600200"/>
            <a:ext cx="4267200" cy="4525963"/>
          </a:xfrm>
        </p:spPr>
        <p:txBody>
          <a:bodyPr/>
          <a:lstStyle/>
          <a:p>
            <a:r>
              <a:rPr lang="en-US" dirty="0" smtClean="0"/>
              <a:t>Lighting reflected from proxy onto receiver</a:t>
            </a:r>
          </a:p>
          <a:p>
            <a:r>
              <a:rPr lang="en-US" dirty="0" smtClean="0"/>
              <a:t>Assumptions:</a:t>
            </a:r>
          </a:p>
          <a:p>
            <a:pPr lvl="1"/>
            <a:r>
              <a:rPr lang="en-US" dirty="0" smtClean="0"/>
              <a:t>distant lighting </a:t>
            </a:r>
            <a:r>
              <a:rPr lang="en-US" b="1" i="1" dirty="0" smtClean="0">
                <a:latin typeface="Times New Roman" pitchFamily="18" charset="0"/>
                <a:cs typeface="Times New Roman" pitchFamily="18" charset="0"/>
              </a:rPr>
              <a:t>L</a:t>
            </a:r>
          </a:p>
        </p:txBody>
      </p:sp>
      <p:sp>
        <p:nvSpPr>
          <p:cNvPr id="3" name="Oval 2"/>
          <p:cNvSpPr/>
          <p:nvPr/>
        </p:nvSpPr>
        <p:spPr>
          <a:xfrm>
            <a:off x="5638800" y="3352800"/>
            <a:ext cx="990600" cy="990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968054" y="5523471"/>
            <a:ext cx="118872" cy="11887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Same Side Corner Rectangle 17"/>
          <p:cNvSpPr/>
          <p:nvPr/>
        </p:nvSpPr>
        <p:spPr>
          <a:xfrm>
            <a:off x="5029200" y="1676400"/>
            <a:ext cx="3200400" cy="609600"/>
          </a:xfrm>
          <a:prstGeom prst="snip2SameRect">
            <a:avLst/>
          </a:prstGeom>
          <a:gradFill flip="none" rotWithShape="1">
            <a:gsLst>
              <a:gs pos="0">
                <a:srgbClr val="FFFF00"/>
              </a:gs>
              <a:gs pos="48000">
                <a:schemeClr val="accent1">
                  <a:lumMod val="60000"/>
                  <a:lumOff val="40000"/>
                </a:schemeClr>
              </a:gs>
              <a:gs pos="100000">
                <a:schemeClr val="tx2">
                  <a:lumMod val="60000"/>
                  <a:lumOff val="4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6200000" flipV="1">
            <a:off x="6563622" y="4119039"/>
            <a:ext cx="1358619" cy="1517202"/>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01000" y="1295400"/>
            <a:ext cx="609600" cy="461665"/>
          </a:xfrm>
          <a:prstGeom prst="rect">
            <a:avLst/>
          </a:prstGeom>
          <a:noFill/>
        </p:spPr>
        <p:txBody>
          <a:bodyPr wrap="square" rtlCol="0">
            <a:spAutoFit/>
          </a:bodyPr>
          <a:lstStyle/>
          <a:p>
            <a:pPr algn="ctr"/>
            <a:r>
              <a:rPr lang="en-US" sz="2400" b="1" i="1" dirty="0" smtClean="0">
                <a:latin typeface="Times New Roman" pitchFamily="18" charset="0"/>
                <a:cs typeface="Times New Roman" pitchFamily="18" charset="0"/>
              </a:rPr>
              <a:t>L</a:t>
            </a:r>
            <a:endParaRPr lang="en-US" sz="2400" b="1" i="1" dirty="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Lighting</a:t>
            </a:r>
            <a:endParaRPr lang="en-US" dirty="0"/>
          </a:p>
        </p:txBody>
      </p:sp>
      <p:sp>
        <p:nvSpPr>
          <p:cNvPr id="13" name="Content Placeholder 12"/>
          <p:cNvSpPr>
            <a:spLocks noGrp="1"/>
          </p:cNvSpPr>
          <p:nvPr>
            <p:ph sz="half" idx="1"/>
          </p:nvPr>
        </p:nvSpPr>
        <p:spPr>
          <a:xfrm>
            <a:off x="457200" y="1600200"/>
            <a:ext cx="4495800" cy="4525963"/>
          </a:xfrm>
        </p:spPr>
        <p:txBody>
          <a:bodyPr/>
          <a:lstStyle/>
          <a:p>
            <a:r>
              <a:rPr lang="en-US" dirty="0" smtClean="0"/>
              <a:t>Lighting reflected from proxy onto receiver</a:t>
            </a:r>
          </a:p>
          <a:p>
            <a:r>
              <a:rPr lang="en-US" dirty="0" smtClean="0"/>
              <a:t>Assumptions:</a:t>
            </a:r>
          </a:p>
          <a:p>
            <a:pPr lvl="1"/>
            <a:r>
              <a:rPr lang="en-US" dirty="0" smtClean="0"/>
              <a:t>distant lighting</a:t>
            </a:r>
          </a:p>
          <a:p>
            <a:pPr lvl="1"/>
            <a:r>
              <a:rPr lang="en-US" dirty="0" smtClean="0"/>
              <a:t>diffuse/</a:t>
            </a:r>
            <a:r>
              <a:rPr lang="en-US" dirty="0" err="1" smtClean="0"/>
              <a:t>unshadowed</a:t>
            </a:r>
            <a:r>
              <a:rPr lang="en-US" dirty="0" smtClean="0"/>
              <a:t> proxy</a:t>
            </a:r>
          </a:p>
        </p:txBody>
      </p:sp>
      <p:sp>
        <p:nvSpPr>
          <p:cNvPr id="3" name="Oval 2"/>
          <p:cNvSpPr/>
          <p:nvPr/>
        </p:nvSpPr>
        <p:spPr>
          <a:xfrm>
            <a:off x="5638800" y="3352800"/>
            <a:ext cx="990600" cy="990600"/>
          </a:xfrm>
          <a:prstGeom prst="ellipse">
            <a:avLst/>
          </a:prstGeom>
          <a:gradFill flip="none" rotWithShape="1">
            <a:gsLst>
              <a:gs pos="0">
                <a:srgbClr val="FFFF00"/>
              </a:gs>
              <a:gs pos="43000">
                <a:schemeClr val="accent1">
                  <a:lumMod val="60000"/>
                  <a:lumOff val="40000"/>
                </a:schemeClr>
              </a:gs>
              <a:gs pos="100000">
                <a:schemeClr val="tx1"/>
              </a:gs>
            </a:gsLst>
            <a:lin ang="33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endCxn id="3" idx="5"/>
          </p:cNvCxnSpPr>
          <p:nvPr/>
        </p:nvCxnSpPr>
        <p:spPr>
          <a:xfrm rot="16200000" flipV="1">
            <a:off x="6563622" y="4119039"/>
            <a:ext cx="1358619" cy="1517202"/>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Snip Same Side Corner Rectangle 8"/>
          <p:cNvSpPr/>
          <p:nvPr/>
        </p:nvSpPr>
        <p:spPr>
          <a:xfrm>
            <a:off x="5029200" y="1676400"/>
            <a:ext cx="3200400" cy="609600"/>
          </a:xfrm>
          <a:prstGeom prst="snip2SameRect">
            <a:avLst/>
          </a:prstGeom>
          <a:gradFill flip="none" rotWithShape="1">
            <a:gsLst>
              <a:gs pos="0">
                <a:srgbClr val="FFFF00"/>
              </a:gs>
              <a:gs pos="48000">
                <a:schemeClr val="accent1">
                  <a:lumMod val="60000"/>
                  <a:lumOff val="40000"/>
                </a:schemeClr>
              </a:gs>
              <a:gs pos="100000">
                <a:schemeClr val="tx2">
                  <a:lumMod val="60000"/>
                  <a:lumOff val="4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68054" y="5523471"/>
            <a:ext cx="118872" cy="11887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Lighting</a:t>
            </a:r>
            <a:endParaRPr lang="en-US" dirty="0"/>
          </a:p>
        </p:txBody>
      </p:sp>
      <p:sp>
        <p:nvSpPr>
          <p:cNvPr id="13" name="Content Placeholder 12"/>
          <p:cNvSpPr>
            <a:spLocks noGrp="1"/>
          </p:cNvSpPr>
          <p:nvPr>
            <p:ph sz="half" idx="1"/>
          </p:nvPr>
        </p:nvSpPr>
        <p:spPr>
          <a:xfrm>
            <a:off x="457200" y="1600200"/>
            <a:ext cx="4953000" cy="4525963"/>
          </a:xfrm>
        </p:spPr>
        <p:txBody>
          <a:bodyPr>
            <a:noAutofit/>
          </a:bodyPr>
          <a:lstStyle/>
          <a:p>
            <a:r>
              <a:rPr lang="en-US" dirty="0" smtClean="0"/>
              <a:t>Lighting reflected from     proxy onto receiver</a:t>
            </a:r>
          </a:p>
          <a:p>
            <a:r>
              <a:rPr lang="en-US" dirty="0" smtClean="0"/>
              <a:t>Assumptions:</a:t>
            </a:r>
          </a:p>
          <a:p>
            <a:pPr lvl="1"/>
            <a:r>
              <a:rPr lang="en-US" dirty="0" smtClean="0"/>
              <a:t>distant lighting</a:t>
            </a:r>
          </a:p>
          <a:p>
            <a:pPr lvl="1"/>
            <a:r>
              <a:rPr lang="en-US" dirty="0" smtClean="0"/>
              <a:t>diffuse/</a:t>
            </a:r>
            <a:r>
              <a:rPr lang="en-US" dirty="0" err="1" smtClean="0"/>
              <a:t>unshadowed</a:t>
            </a:r>
            <a:r>
              <a:rPr lang="en-US" dirty="0" smtClean="0"/>
              <a:t> proxy</a:t>
            </a:r>
          </a:p>
          <a:p>
            <a:pPr lvl="1"/>
            <a:r>
              <a:rPr lang="en-US" dirty="0" smtClean="0"/>
              <a:t>constant emission over proxy</a:t>
            </a:r>
          </a:p>
          <a:p>
            <a:pPr lvl="2"/>
            <a:r>
              <a:rPr lang="en-US" dirty="0" smtClean="0"/>
              <a:t>averaged over visible disk</a:t>
            </a:r>
          </a:p>
          <a:p>
            <a:r>
              <a:rPr lang="en-US" dirty="0" smtClean="0"/>
              <a:t>Issues:</a:t>
            </a:r>
          </a:p>
          <a:p>
            <a:pPr lvl="1"/>
            <a:r>
              <a:rPr lang="en-US" dirty="0" smtClean="0"/>
              <a:t>average radiance?</a:t>
            </a:r>
          </a:p>
          <a:p>
            <a:pPr lvl="1"/>
            <a:r>
              <a:rPr lang="en-US" dirty="0" smtClean="0"/>
              <a:t>accumulation?</a:t>
            </a:r>
          </a:p>
          <a:p>
            <a:pPr lvl="1"/>
            <a:r>
              <a:rPr lang="en-US" dirty="0" smtClean="0"/>
              <a:t>overlap?</a:t>
            </a:r>
          </a:p>
        </p:txBody>
      </p:sp>
      <p:sp>
        <p:nvSpPr>
          <p:cNvPr id="3" name="Oval 2"/>
          <p:cNvSpPr/>
          <p:nvPr/>
        </p:nvSpPr>
        <p:spPr>
          <a:xfrm>
            <a:off x="5638800" y="3352800"/>
            <a:ext cx="990600" cy="990600"/>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endCxn id="3" idx="5"/>
          </p:cNvCxnSpPr>
          <p:nvPr/>
        </p:nvCxnSpPr>
        <p:spPr>
          <a:xfrm rot="16200000" flipV="1">
            <a:off x="6563622" y="4119039"/>
            <a:ext cx="1358619" cy="1517202"/>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Snip Same Side Corner Rectangle 16"/>
          <p:cNvSpPr/>
          <p:nvPr/>
        </p:nvSpPr>
        <p:spPr>
          <a:xfrm>
            <a:off x="5029200" y="1676400"/>
            <a:ext cx="3200400" cy="609600"/>
          </a:xfrm>
          <a:prstGeom prst="snip2SameRect">
            <a:avLst/>
          </a:prstGeom>
          <a:gradFill flip="none" rotWithShape="1">
            <a:gsLst>
              <a:gs pos="0">
                <a:srgbClr val="FFFF00"/>
              </a:gs>
              <a:gs pos="48000">
                <a:schemeClr val="accent1">
                  <a:lumMod val="60000"/>
                  <a:lumOff val="40000"/>
                </a:schemeClr>
              </a:gs>
              <a:gs pos="100000">
                <a:schemeClr val="tx2">
                  <a:lumMod val="60000"/>
                  <a:lumOff val="4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68054" y="5523471"/>
            <a:ext cx="118872" cy="11887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Averaging Indirect Radiance</a:t>
            </a:r>
            <a:endParaRPr lang="en-US" dirty="0"/>
          </a:p>
        </p:txBody>
      </p:sp>
      <p:sp>
        <p:nvSpPr>
          <p:cNvPr id="20" name="Content Placeholder 2"/>
          <p:cNvSpPr>
            <a:spLocks noGrp="1"/>
          </p:cNvSpPr>
          <p:nvPr>
            <p:ph sz="half" idx="1"/>
          </p:nvPr>
        </p:nvSpPr>
        <p:spPr>
          <a:xfrm>
            <a:off x="457200" y="1600200"/>
            <a:ext cx="7848600" cy="4525963"/>
          </a:xfrm>
        </p:spPr>
        <p:txBody>
          <a:bodyPr>
            <a:normAutofit/>
          </a:bodyPr>
          <a:lstStyle/>
          <a:p>
            <a:r>
              <a:rPr lang="en-US" dirty="0" smtClean="0"/>
              <a:t>receiver near proxy </a:t>
            </a:r>
            <a:r>
              <a:rPr lang="en-US" dirty="0" smtClean="0">
                <a:sym typeface="Symbol"/>
              </a:rPr>
              <a:t></a:t>
            </a:r>
            <a:r>
              <a:rPr lang="en-US" dirty="0" smtClean="0"/>
              <a:t> sample single point</a:t>
            </a:r>
          </a:p>
        </p:txBody>
      </p:sp>
      <p:sp>
        <p:nvSpPr>
          <p:cNvPr id="6" name="Oval 5"/>
          <p:cNvSpPr/>
          <p:nvPr/>
        </p:nvSpPr>
        <p:spPr>
          <a:xfrm>
            <a:off x="4876801" y="3048000"/>
            <a:ext cx="1219200" cy="1219200"/>
          </a:xfrm>
          <a:prstGeom prst="ellipse">
            <a:avLst/>
          </a:prstGeom>
          <a:gradFill flip="none" rotWithShape="1">
            <a:gsLst>
              <a:gs pos="0">
                <a:schemeClr val="tx2"/>
              </a:gs>
              <a:gs pos="80000">
                <a:schemeClr val="tx2"/>
              </a:gs>
              <a:gs pos="80000">
                <a:schemeClr val="tx2"/>
              </a:gs>
              <a:gs pos="80000">
                <a:srgbClr val="FF0000"/>
              </a:gs>
              <a:gs pos="80000">
                <a:srgbClr val="FF0000"/>
              </a:gs>
              <a:gs pos="81000">
                <a:srgbClr val="FF0000"/>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5400000" flipH="1" flipV="1">
            <a:off x="5486401" y="3428999"/>
            <a:ext cx="1371600" cy="3048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114801" y="4267198"/>
            <a:ext cx="1905000" cy="152401"/>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943600" y="4191000"/>
            <a:ext cx="118872" cy="11887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Averaging Indirect Radiance</a:t>
            </a:r>
            <a:endParaRPr lang="en-US" dirty="0"/>
          </a:p>
        </p:txBody>
      </p:sp>
      <p:sp>
        <p:nvSpPr>
          <p:cNvPr id="6" name="Oval 5"/>
          <p:cNvSpPr/>
          <p:nvPr/>
        </p:nvSpPr>
        <p:spPr>
          <a:xfrm>
            <a:off x="4876801" y="3200397"/>
            <a:ext cx="1219200" cy="1219200"/>
          </a:xfrm>
          <a:prstGeom prst="ellipse">
            <a:avLst/>
          </a:prstGeom>
          <a:gradFill>
            <a:gsLst>
              <a:gs pos="0">
                <a:schemeClr val="tx2"/>
              </a:gs>
              <a:gs pos="50000">
                <a:schemeClr val="tx2"/>
              </a:gs>
              <a:gs pos="49000">
                <a:schemeClr val="tx2"/>
              </a:gs>
              <a:gs pos="50000">
                <a:srgbClr val="FF0000"/>
              </a:gs>
              <a:gs pos="50000">
                <a:srgbClr val="FF0000"/>
              </a:gs>
              <a:gs pos="50000">
                <a:srgbClr val="FF0000"/>
              </a:gs>
              <a:gs pos="51000">
                <a:srgbClr val="FF0000"/>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4495801" y="3727938"/>
            <a:ext cx="2895600" cy="2596661"/>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5334001" y="2895601"/>
            <a:ext cx="2895600" cy="2438398"/>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229600" cy="4525963"/>
          </a:xfrm>
        </p:spPr>
        <p:txBody>
          <a:bodyPr>
            <a:normAutofit/>
          </a:bodyPr>
          <a:lstStyle/>
          <a:p>
            <a:r>
              <a:rPr lang="en-US" dirty="0" smtClean="0"/>
              <a:t>receiver near proxy </a:t>
            </a:r>
            <a:r>
              <a:rPr lang="en-US" dirty="0" smtClean="0">
                <a:sym typeface="Symbol"/>
              </a:rPr>
              <a:t></a:t>
            </a:r>
            <a:r>
              <a:rPr lang="en-US" dirty="0" smtClean="0"/>
              <a:t> sample single point</a:t>
            </a:r>
          </a:p>
          <a:p>
            <a:r>
              <a:rPr lang="en-US" dirty="0" smtClean="0"/>
              <a:t>receiver far from proxy </a:t>
            </a:r>
            <a:r>
              <a:rPr lang="en-US" dirty="0" smtClean="0">
                <a:sym typeface="Symbol"/>
              </a:rPr>
              <a:t></a:t>
            </a:r>
            <a:r>
              <a:rPr lang="en-US" dirty="0" smtClean="0"/>
              <a:t> cosine weighting</a:t>
            </a:r>
          </a:p>
          <a:p>
            <a:endParaRPr lang="en-US" dirty="0" smtClean="0"/>
          </a:p>
          <a:p>
            <a:endParaRPr lang="en-US" dirty="0" smtClean="0"/>
          </a:p>
        </p:txBody>
      </p:sp>
      <p:cxnSp>
        <p:nvCxnSpPr>
          <p:cNvPr id="17" name="Straight Connector 16"/>
          <p:cNvCxnSpPr/>
          <p:nvPr/>
        </p:nvCxnSpPr>
        <p:spPr>
          <a:xfrm>
            <a:off x="8229601" y="5334000"/>
            <a:ext cx="374515" cy="34046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83295" y="6311630"/>
            <a:ext cx="374515" cy="34046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Averaging Indirect Radiance</a:t>
            </a:r>
            <a:endParaRPr lang="en-US" dirty="0"/>
          </a:p>
        </p:txBody>
      </p:sp>
      <p:sp>
        <p:nvSpPr>
          <p:cNvPr id="10" name="Content Placeholder 2"/>
          <p:cNvSpPr>
            <a:spLocks noGrp="1"/>
          </p:cNvSpPr>
          <p:nvPr>
            <p:ph sz="half" idx="1"/>
          </p:nvPr>
        </p:nvSpPr>
        <p:spPr>
          <a:xfrm>
            <a:off x="457200" y="1600200"/>
            <a:ext cx="8229600" cy="4525963"/>
          </a:xfrm>
        </p:spPr>
        <p:txBody>
          <a:bodyPr>
            <a:normAutofit/>
          </a:bodyPr>
          <a:lstStyle/>
          <a:p>
            <a:r>
              <a:rPr lang="en-US" dirty="0" smtClean="0"/>
              <a:t>receiver near proxy </a:t>
            </a:r>
            <a:r>
              <a:rPr lang="en-US" dirty="0" smtClean="0">
                <a:sym typeface="Symbol"/>
              </a:rPr>
              <a:t></a:t>
            </a:r>
            <a:r>
              <a:rPr lang="en-US" dirty="0" smtClean="0"/>
              <a:t> sample single point</a:t>
            </a:r>
          </a:p>
          <a:p>
            <a:r>
              <a:rPr lang="en-US" dirty="0" smtClean="0"/>
              <a:t>receiver far from proxy </a:t>
            </a:r>
            <a:r>
              <a:rPr lang="en-US" dirty="0" smtClean="0">
                <a:sym typeface="Symbol"/>
              </a:rPr>
              <a:t></a:t>
            </a:r>
            <a:r>
              <a:rPr lang="en-US" dirty="0" smtClean="0"/>
              <a:t> cosine weighting</a:t>
            </a:r>
          </a:p>
          <a:p>
            <a:r>
              <a:rPr lang="en-US" dirty="0" smtClean="0"/>
              <a:t>general case</a:t>
            </a:r>
            <a:r>
              <a:rPr lang="en-US" dirty="0" smtClean="0">
                <a:sym typeface="Symbol"/>
              </a:rPr>
              <a:t>  </a:t>
            </a:r>
          </a:p>
          <a:p>
            <a:pPr lvl="1"/>
            <a:r>
              <a:rPr lang="en-US" dirty="0" smtClean="0">
                <a:sym typeface="Symbol"/>
              </a:rPr>
              <a:t>closed form for </a:t>
            </a:r>
            <a:r>
              <a:rPr lang="en-US" b="1" i="1" dirty="0" smtClean="0">
                <a:latin typeface="Times New Roman" pitchFamily="18" charset="0"/>
                <a:cs typeface="Times New Roman" pitchFamily="18" charset="0"/>
                <a:sym typeface="Symbol"/>
              </a:rPr>
              <a:t>D</a:t>
            </a:r>
            <a:endParaRPr lang="en-US" dirty="0" smtClean="0">
              <a:sym typeface="Symbol"/>
            </a:endParaRPr>
          </a:p>
          <a:p>
            <a:pPr lvl="1"/>
            <a:r>
              <a:rPr lang="en-US" dirty="0" smtClean="0"/>
              <a:t>approximate </a:t>
            </a:r>
            <a:r>
              <a:rPr lang="en-US" b="1" i="1" dirty="0" smtClean="0">
                <a:latin typeface="Times New Roman" pitchFamily="18" charset="0"/>
                <a:cs typeface="Times New Roman" pitchFamily="18" charset="0"/>
                <a:sym typeface="Symbol"/>
              </a:rPr>
              <a:t>D </a:t>
            </a:r>
            <a:r>
              <a:rPr lang="en-US" dirty="0" smtClean="0"/>
              <a:t>via polynomials in </a:t>
            </a:r>
            <a:r>
              <a:rPr lang="en-US" dirty="0" smtClean="0">
                <a:cs typeface="Times New Roman" pitchFamily="18" charset="0"/>
              </a:rPr>
              <a:t>sin(</a:t>
            </a:r>
            <a:r>
              <a:rPr lang="en-US" dirty="0" smtClean="0">
                <a:sym typeface="Symbol"/>
              </a:rPr>
              <a:t></a:t>
            </a:r>
            <a:r>
              <a:rPr lang="en-US" sz="2000" dirty="0" smtClean="0">
                <a:cs typeface="Times New Roman" pitchFamily="18" charset="0"/>
              </a:rPr>
              <a:t>)</a:t>
            </a:r>
          </a:p>
          <a:p>
            <a:pPr lvl="1"/>
            <a:r>
              <a:rPr lang="en-US" dirty="0" smtClean="0">
                <a:cs typeface="Times New Roman" pitchFamily="18" charset="0"/>
              </a:rPr>
              <a:t>Single quadratic SH evaluation in        </a:t>
            </a:r>
            <a:endParaRPr lang="en-US" dirty="0" smtClean="0"/>
          </a:p>
        </p:txBody>
      </p:sp>
      <p:graphicFrame>
        <p:nvGraphicFramePr>
          <p:cNvPr id="9" name="Chart 8"/>
          <p:cNvGraphicFramePr>
            <a:graphicFrameLocks/>
          </p:cNvGraphicFramePr>
          <p:nvPr/>
        </p:nvGraphicFramePr>
        <p:xfrm>
          <a:off x="685800" y="4572000"/>
          <a:ext cx="4038600" cy="1905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Oval 19"/>
          <p:cNvSpPr/>
          <p:nvPr/>
        </p:nvSpPr>
        <p:spPr>
          <a:xfrm>
            <a:off x="5943600" y="4475162"/>
            <a:ext cx="990600" cy="990600"/>
          </a:xfrm>
          <a:prstGeom prst="ellipse">
            <a:avLst/>
          </a:prstGeom>
          <a:gradFill flip="none" rotWithShape="1">
            <a:gsLst>
              <a:gs pos="0">
                <a:schemeClr val="tx2"/>
              </a:gs>
              <a:gs pos="61000">
                <a:schemeClr val="tx2"/>
              </a:gs>
              <a:gs pos="62000">
                <a:srgbClr val="FF0000"/>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848600" y="6151562"/>
            <a:ext cx="118872" cy="1188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21" idx="1"/>
            <a:endCxn id="20" idx="5"/>
          </p:cNvCxnSpPr>
          <p:nvPr/>
        </p:nvCxnSpPr>
        <p:spPr>
          <a:xfrm rot="16200000" flipV="1">
            <a:off x="6903430" y="5206392"/>
            <a:ext cx="848278" cy="107687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1"/>
          </p:cNvCxnSpPr>
          <p:nvPr/>
        </p:nvCxnSpPr>
        <p:spPr>
          <a:xfrm rot="16200000" flipV="1">
            <a:off x="6534656" y="4837617"/>
            <a:ext cx="1576188" cy="1086517"/>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rot="10326693" flipV="1">
            <a:off x="7153275" y="5421812"/>
            <a:ext cx="497524" cy="399799"/>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6811366" y="5001492"/>
            <a:ext cx="372218" cy="523220"/>
          </a:xfrm>
          <a:prstGeom prst="rect">
            <a:avLst/>
          </a:prstGeom>
          <a:noFill/>
        </p:spPr>
        <p:txBody>
          <a:bodyPr wrap="none" rtlCol="0">
            <a:spAutoFit/>
          </a:bodyPr>
          <a:lstStyle/>
          <a:p>
            <a:r>
              <a:rPr lang="en-US" sz="2800" i="1" dirty="0" smtClean="0">
                <a:latin typeface="Symbol" pitchFamily="18" charset="2"/>
              </a:rPr>
              <a:t>q</a:t>
            </a:r>
            <a:endParaRPr lang="en-US" sz="2800" i="1" dirty="0">
              <a:latin typeface="Symbol" pitchFamily="18" charset="2"/>
            </a:endParaRPr>
          </a:p>
        </p:txBody>
      </p:sp>
      <p:graphicFrame>
        <p:nvGraphicFramePr>
          <p:cNvPr id="26" name="Object 4"/>
          <p:cNvGraphicFramePr>
            <a:graphicFrameLocks noChangeAspect="1"/>
          </p:cNvGraphicFramePr>
          <p:nvPr/>
        </p:nvGraphicFramePr>
        <p:xfrm>
          <a:off x="6781800" y="5618162"/>
          <a:ext cx="457200" cy="706438"/>
        </p:xfrm>
        <a:graphic>
          <a:graphicData uri="http://schemas.openxmlformats.org/presentationml/2006/ole">
            <p:oleObj spid="_x0000_s269315" name="Equation" r:id="rId5" imgW="139680" imgH="215640" progId="Equation.3">
              <p:embed/>
            </p:oleObj>
          </a:graphicData>
        </a:graphic>
      </p:graphicFrame>
      <p:graphicFrame>
        <p:nvGraphicFramePr>
          <p:cNvPr id="269316" name="Content Placeholder 5"/>
          <p:cNvGraphicFramePr>
            <a:graphicFrameLocks noChangeAspect="1"/>
          </p:cNvGraphicFramePr>
          <p:nvPr/>
        </p:nvGraphicFramePr>
        <p:xfrm>
          <a:off x="3100388" y="2625725"/>
          <a:ext cx="2525712" cy="544513"/>
        </p:xfrm>
        <a:graphic>
          <a:graphicData uri="http://schemas.openxmlformats.org/presentationml/2006/ole">
            <p:oleObj spid="_x0000_s269316" name="Equation" r:id="rId6" imgW="1117440" imgH="241200" progId="Equation.3">
              <p:embed/>
            </p:oleObj>
          </a:graphicData>
        </a:graphic>
      </p:graphicFrame>
      <p:graphicFrame>
        <p:nvGraphicFramePr>
          <p:cNvPr id="269317" name="Content Placeholder 5"/>
          <p:cNvGraphicFramePr>
            <a:graphicFrameLocks noChangeAspect="1"/>
          </p:cNvGraphicFramePr>
          <p:nvPr/>
        </p:nvGraphicFramePr>
        <p:xfrm>
          <a:off x="5410200" y="3962400"/>
          <a:ext cx="573087" cy="485775"/>
        </p:xfrm>
        <a:graphic>
          <a:graphicData uri="http://schemas.openxmlformats.org/presentationml/2006/ole">
            <p:oleObj spid="_x0000_s269317" name="Equation" r:id="rId7" imgW="253800" imgH="215640" progId="Equation.3">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Indirect Lighting</a:t>
            </a:r>
            <a:endParaRPr lang="en-US" dirty="0"/>
          </a:p>
        </p:txBody>
      </p:sp>
      <p:sp>
        <p:nvSpPr>
          <p:cNvPr id="20" name="Content Placeholder 2"/>
          <p:cNvSpPr>
            <a:spLocks noGrp="1"/>
          </p:cNvSpPr>
          <p:nvPr>
            <p:ph sz="half" idx="1"/>
          </p:nvPr>
        </p:nvSpPr>
        <p:spPr>
          <a:xfrm>
            <a:off x="457200" y="1600200"/>
            <a:ext cx="5257800" cy="4525963"/>
          </a:xfrm>
        </p:spPr>
        <p:txBody>
          <a:bodyPr>
            <a:normAutofit/>
          </a:bodyPr>
          <a:lstStyle/>
          <a:p>
            <a:r>
              <a:rPr lang="en-US" dirty="0" smtClean="0"/>
              <a:t>Accumulation</a:t>
            </a:r>
          </a:p>
          <a:p>
            <a:pPr lvl="1"/>
            <a:r>
              <a:rPr lang="en-US" dirty="0" smtClean="0"/>
              <a:t>splat with  </a:t>
            </a:r>
            <a:r>
              <a:rPr lang="en-US" i="1" dirty="0" smtClean="0">
                <a:sym typeface="Symbol"/>
              </a:rPr>
              <a:t> </a:t>
            </a:r>
            <a:r>
              <a:rPr lang="en-US" dirty="0" smtClean="0">
                <a:sym typeface="Symbol"/>
              </a:rPr>
              <a:t>=</a:t>
            </a:r>
            <a:r>
              <a:rPr lang="en-US" dirty="0" smtClean="0"/>
              <a:t>10</a:t>
            </a:r>
          </a:p>
          <a:p>
            <a:r>
              <a:rPr lang="en-US" dirty="0" smtClean="0"/>
              <a:t>Overlap</a:t>
            </a:r>
          </a:p>
          <a:p>
            <a:pPr lvl="1"/>
            <a:r>
              <a:rPr lang="en-US" dirty="0" smtClean="0"/>
              <a:t>prevent unbounded accumulation</a:t>
            </a:r>
          </a:p>
          <a:p>
            <a:pPr lvl="1"/>
            <a:r>
              <a:rPr lang="en-US" dirty="0" smtClean="0"/>
              <a:t>normalize by:</a:t>
            </a:r>
            <a:endParaRPr lang="en-US" dirty="0"/>
          </a:p>
        </p:txBody>
      </p:sp>
      <p:graphicFrame>
        <p:nvGraphicFramePr>
          <p:cNvPr id="19" name="Object 18"/>
          <p:cNvGraphicFramePr>
            <a:graphicFrameLocks noChangeAspect="1"/>
          </p:cNvGraphicFramePr>
          <p:nvPr/>
        </p:nvGraphicFramePr>
        <p:xfrm>
          <a:off x="646113" y="4572000"/>
          <a:ext cx="4543425" cy="1003300"/>
        </p:xfrm>
        <a:graphic>
          <a:graphicData uri="http://schemas.openxmlformats.org/presentationml/2006/ole">
            <p:oleObj spid="_x0000_s150530" name="Equation" r:id="rId4" imgW="2184120" imgH="482400" progId="Equation.3">
              <p:embed/>
            </p:oleObj>
          </a:graphicData>
        </a:graphic>
      </p:graphicFrame>
      <p:sp>
        <p:nvSpPr>
          <p:cNvPr id="23" name="Oval 22"/>
          <p:cNvSpPr/>
          <p:nvPr/>
        </p:nvSpPr>
        <p:spPr>
          <a:xfrm>
            <a:off x="7114308" y="4286250"/>
            <a:ext cx="621792" cy="61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774876" y="4191000"/>
            <a:ext cx="621792" cy="61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24600" y="4333875"/>
            <a:ext cx="621792" cy="61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34000" y="1524000"/>
            <a:ext cx="3200400" cy="2514600"/>
            <a:chOff x="5120640" y="914400"/>
            <a:chExt cx="3642360" cy="2895600"/>
          </a:xfrm>
        </p:grpSpPr>
        <p:sp>
          <p:nvSpPr>
            <p:cNvPr id="35" name="Oval 34"/>
            <p:cNvSpPr>
              <a:spLocks/>
            </p:cNvSpPr>
            <p:nvPr/>
          </p:nvSpPr>
          <p:spPr>
            <a:xfrm>
              <a:off x="6781800" y="9144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15000" y="1981200"/>
              <a:ext cx="1828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34200" y="2286000"/>
              <a:ext cx="1444752"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120640" y="1143000"/>
              <a:ext cx="1280160" cy="128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24600" y="1447800"/>
              <a:ext cx="1444752"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467600" y="1447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867400" y="2057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848600" y="21336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a:stCxn id="22" idx="5"/>
          </p:cNvCxnSpPr>
          <p:nvPr/>
        </p:nvCxnSpPr>
        <p:spPr>
          <a:xfrm rot="5400000" flipH="1">
            <a:off x="3733800" y="2667000"/>
            <a:ext cx="4216264" cy="23874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3"/>
          </p:cNvCxnSpPr>
          <p:nvPr/>
        </p:nvCxnSpPr>
        <p:spPr>
          <a:xfrm rot="5400000" flipH="1" flipV="1">
            <a:off x="6396872" y="3526536"/>
            <a:ext cx="2997064" cy="1887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934200" y="5867400"/>
            <a:ext cx="118872" cy="1188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Pipeline</a:t>
            </a:r>
            <a:endParaRPr lang="en-US" dirty="0"/>
          </a:p>
        </p:txBody>
      </p:sp>
      <p:pic>
        <p:nvPicPr>
          <p:cNvPr id="4" name="Content Placeholder 3" descr="Depthmap.bmp"/>
          <p:cNvPicPr>
            <a:picLocks noGrp="1" noChangeAspect="1"/>
          </p:cNvPicPr>
          <p:nvPr>
            <p:ph idx="1"/>
          </p:nvPr>
        </p:nvPicPr>
        <p:blipFill>
          <a:blip r:embed="rId4" cstate="print"/>
          <a:stretch>
            <a:fillRect/>
          </a:stretch>
        </p:blipFill>
        <p:spPr>
          <a:xfrm>
            <a:off x="152400" y="2667000"/>
            <a:ext cx="1828800" cy="1828800"/>
          </a:xfrm>
        </p:spPr>
      </p:pic>
      <p:pic>
        <p:nvPicPr>
          <p:cNvPr id="7" name="Picture 6" descr="Indirect.bmp"/>
          <p:cNvPicPr>
            <a:picLocks noChangeAspect="1"/>
          </p:cNvPicPr>
          <p:nvPr/>
        </p:nvPicPr>
        <p:blipFill>
          <a:blip r:embed="rId5" cstate="print"/>
          <a:stretch>
            <a:fillRect/>
          </a:stretch>
        </p:blipFill>
        <p:spPr>
          <a:xfrm>
            <a:off x="2362200" y="1676400"/>
            <a:ext cx="1828800" cy="1828800"/>
          </a:xfrm>
          <a:prstGeom prst="rect">
            <a:avLst/>
          </a:prstGeom>
        </p:spPr>
      </p:pic>
      <p:pic>
        <p:nvPicPr>
          <p:cNvPr id="8" name="Picture 7" descr="Logmap.bmp"/>
          <p:cNvPicPr>
            <a:picLocks noChangeAspect="1"/>
          </p:cNvPicPr>
          <p:nvPr/>
        </p:nvPicPr>
        <p:blipFill>
          <a:blip r:embed="rId6" cstate="print"/>
          <a:stretch>
            <a:fillRect/>
          </a:stretch>
        </p:blipFill>
        <p:spPr>
          <a:xfrm>
            <a:off x="4381500" y="4267200"/>
            <a:ext cx="1828800" cy="1828800"/>
          </a:xfrm>
          <a:prstGeom prst="rect">
            <a:avLst/>
          </a:prstGeom>
        </p:spPr>
      </p:pic>
      <p:pic>
        <p:nvPicPr>
          <p:cNvPr id="9" name="Picture 8" descr="Normalmap.bmp"/>
          <p:cNvPicPr>
            <a:picLocks noChangeAspect="1"/>
          </p:cNvPicPr>
          <p:nvPr/>
        </p:nvPicPr>
        <p:blipFill>
          <a:blip r:embed="rId7" cstate="print"/>
          <a:stretch>
            <a:fillRect/>
          </a:stretch>
        </p:blipFill>
        <p:spPr>
          <a:xfrm>
            <a:off x="2286000" y="2667000"/>
            <a:ext cx="1828800" cy="1828800"/>
          </a:xfrm>
          <a:prstGeom prst="rect">
            <a:avLst/>
          </a:prstGeom>
        </p:spPr>
      </p:pic>
      <p:pic>
        <p:nvPicPr>
          <p:cNvPr id="10" name="Picture 9" descr="solidanglemap.bmp"/>
          <p:cNvPicPr>
            <a:picLocks noChangeAspect="1"/>
          </p:cNvPicPr>
          <p:nvPr/>
        </p:nvPicPr>
        <p:blipFill>
          <a:blip r:embed="rId8" cstate="print"/>
          <a:stretch>
            <a:fillRect/>
          </a:stretch>
        </p:blipFill>
        <p:spPr>
          <a:xfrm>
            <a:off x="2362200" y="4267200"/>
            <a:ext cx="1828800" cy="1828800"/>
          </a:xfrm>
          <a:prstGeom prst="rect">
            <a:avLst/>
          </a:prstGeom>
        </p:spPr>
      </p:pic>
      <p:pic>
        <p:nvPicPr>
          <p:cNvPr id="11" name="Picture 10" descr="Visibilitymap.bmp"/>
          <p:cNvPicPr>
            <a:picLocks noChangeAspect="1"/>
          </p:cNvPicPr>
          <p:nvPr/>
        </p:nvPicPr>
        <p:blipFill>
          <a:blip r:embed="rId9" cstate="print"/>
          <a:stretch>
            <a:fillRect/>
          </a:stretch>
        </p:blipFill>
        <p:spPr>
          <a:xfrm>
            <a:off x="4381500" y="1676400"/>
            <a:ext cx="1828800" cy="1828800"/>
          </a:xfrm>
          <a:prstGeom prst="rect">
            <a:avLst/>
          </a:prstGeom>
        </p:spPr>
      </p:pic>
      <p:pic>
        <p:nvPicPr>
          <p:cNvPr id="5" name="Picture 4" descr="Expshaded.bmp"/>
          <p:cNvPicPr>
            <a:picLocks noChangeAspect="1"/>
          </p:cNvPicPr>
          <p:nvPr/>
        </p:nvPicPr>
        <p:blipFill>
          <a:blip r:embed="rId10" cstate="print"/>
          <a:stretch>
            <a:fillRect/>
          </a:stretch>
        </p:blipFill>
        <p:spPr>
          <a:xfrm>
            <a:off x="6096000" y="914400"/>
            <a:ext cx="2743200" cy="2743200"/>
          </a:xfrm>
          <a:prstGeom prst="rect">
            <a:avLst/>
          </a:prstGeom>
        </p:spPr>
      </p:pic>
      <p:pic>
        <p:nvPicPr>
          <p:cNvPr id="6" name="Picture 5" descr="final.bmp"/>
          <p:cNvPicPr>
            <a:picLocks noChangeAspect="1"/>
          </p:cNvPicPr>
          <p:nvPr/>
        </p:nvPicPr>
        <p:blipFill>
          <a:blip r:embed="rId11" cstate="print"/>
          <a:stretch>
            <a:fillRect/>
          </a:stretch>
        </p:blipFill>
        <p:spPr>
          <a:xfrm>
            <a:off x="6096000" y="3810000"/>
            <a:ext cx="2743200" cy="2743200"/>
          </a:xfrm>
          <a:prstGeom prst="rect">
            <a:avLst/>
          </a:prstGeom>
        </p:spPr>
      </p:pic>
      <p:sp>
        <p:nvSpPr>
          <p:cNvPr id="12" name="TextBox 11"/>
          <p:cNvSpPr txBox="1"/>
          <p:nvPr/>
        </p:nvSpPr>
        <p:spPr>
          <a:xfrm>
            <a:off x="6781800" y="914400"/>
            <a:ext cx="15025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rgbClr val="FFFF00"/>
                </a:solidFill>
              </a:rPr>
              <a:t>shadowed</a:t>
            </a:r>
            <a:endParaRPr lang="en-US" sz="2400" b="1" dirty="0">
              <a:solidFill>
                <a:srgbClr val="FFFF00"/>
              </a:solidFill>
            </a:endParaRPr>
          </a:p>
        </p:txBody>
      </p:sp>
      <p:sp>
        <p:nvSpPr>
          <p:cNvPr id="13" name="TextBox 12"/>
          <p:cNvSpPr txBox="1"/>
          <p:nvPr/>
        </p:nvSpPr>
        <p:spPr>
          <a:xfrm>
            <a:off x="6096000" y="3810000"/>
            <a:ext cx="2771849"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rgbClr val="FFFF00"/>
                </a:solidFill>
              </a:rPr>
              <a:t>shadowed + indirect</a:t>
            </a:r>
            <a:endParaRPr lang="en-US" sz="2400" b="1" dirty="0">
              <a:solidFill>
                <a:srgbClr val="FFFF00"/>
              </a:solidFill>
            </a:endParaRPr>
          </a:p>
        </p:txBody>
      </p:sp>
      <p:sp>
        <p:nvSpPr>
          <p:cNvPr id="14" name="TextBox 13"/>
          <p:cNvSpPr txBox="1"/>
          <p:nvPr/>
        </p:nvSpPr>
        <p:spPr>
          <a:xfrm>
            <a:off x="7924800" y="3124200"/>
            <a:ext cx="88049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rgbClr val="FFFF00"/>
                </a:solidFill>
              </a:rPr>
              <a:t>66fps</a:t>
            </a:r>
            <a:endParaRPr lang="en-US" sz="2400" b="1" dirty="0">
              <a:solidFill>
                <a:srgbClr val="FFFF00"/>
              </a:solidFill>
            </a:endParaRPr>
          </a:p>
        </p:txBody>
      </p:sp>
      <p:sp>
        <p:nvSpPr>
          <p:cNvPr id="15" name="TextBox 14"/>
          <p:cNvSpPr txBox="1"/>
          <p:nvPr/>
        </p:nvSpPr>
        <p:spPr>
          <a:xfrm>
            <a:off x="7924800" y="6019800"/>
            <a:ext cx="88049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rgbClr val="FFFF00"/>
                </a:solidFill>
              </a:rPr>
              <a:t>48fps</a:t>
            </a:r>
            <a:endParaRPr lang="en-US" sz="2400" b="1" dirty="0">
              <a:solidFill>
                <a:srgbClr val="FF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1.8043E-7 L -0.23333 0.07772 " pathEditMode="relative" rAng="0" ptsTypes="AA">
                                      <p:cBhvr>
                                        <p:cTn id="6" dur="500" fill="hold"/>
                                        <p:tgtEl>
                                          <p:spTgt spid="9"/>
                                        </p:tgtEl>
                                        <p:attrNameLst>
                                          <p:attrName>ppt_x</p:attrName>
                                          <p:attrName>ppt_y</p:attrName>
                                        </p:attrNameLst>
                                      </p:cBhvr>
                                      <p:rCtr x="-117" y="39"/>
                                    </p:animMotion>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Fight Scene</a:t>
            </a:r>
            <a:endParaRPr lang="en-US" dirty="0"/>
          </a:p>
        </p:txBody>
      </p:sp>
      <p:sp>
        <p:nvSpPr>
          <p:cNvPr id="5" name="TextBox 4"/>
          <p:cNvSpPr txBox="1"/>
          <p:nvPr/>
        </p:nvSpPr>
        <p:spPr>
          <a:xfrm>
            <a:off x="4191000" y="6096000"/>
            <a:ext cx="1005403" cy="461665"/>
          </a:xfrm>
          <a:prstGeom prst="rect">
            <a:avLst/>
          </a:prstGeom>
          <a:noFill/>
        </p:spPr>
        <p:txBody>
          <a:bodyPr wrap="none" rtlCol="0">
            <a:spAutoFit/>
          </a:bodyPr>
          <a:lstStyle/>
          <a:p>
            <a:r>
              <a:rPr lang="en-US" sz="2400" dirty="0" smtClean="0"/>
              <a:t>63 FPS</a:t>
            </a:r>
            <a:endParaRPr lang="en-US" sz="2400" dirty="0"/>
          </a:p>
        </p:txBody>
      </p:sp>
      <p:pic>
        <p:nvPicPr>
          <p:cNvPr id="6" name="FightWMV_newTrim.wmv">
            <a:hlinkClick r:id="" action="ppaction://media"/>
          </p:cNvPr>
          <p:cNvPicPr>
            <a:picLocks noRot="1" noChangeAspect="1"/>
          </p:cNvPicPr>
          <p:nvPr>
            <a:videoFile r:link="rId1"/>
          </p:nvPr>
        </p:nvPicPr>
        <p:blipFill>
          <a:blip r:embed="rId4"/>
          <a:stretch>
            <a:fillRect/>
          </a:stretch>
        </p:blipFill>
        <p:spPr>
          <a:xfrm>
            <a:off x="1143000" y="1524000"/>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Acrobats</a:t>
            </a:r>
            <a:endParaRPr lang="en-US" dirty="0"/>
          </a:p>
        </p:txBody>
      </p:sp>
      <p:pic>
        <p:nvPicPr>
          <p:cNvPr id="4" name="Acro_new.wmv">
            <a:hlinkClick r:id="" action="ppaction://media"/>
          </p:cNvPr>
          <p:cNvPicPr>
            <a:picLocks noRot="1" noChangeAspect="1"/>
          </p:cNvPicPr>
          <p:nvPr>
            <a:videoFile r:link="rId1"/>
          </p:nvPr>
        </p:nvPicPr>
        <p:blipFill>
          <a:blip r:embed="rId4"/>
          <a:stretch>
            <a:fillRect/>
          </a:stretch>
        </p:blipFill>
        <p:spPr>
          <a:xfrm>
            <a:off x="1143000" y="1524000"/>
            <a:ext cx="6858000" cy="4572000"/>
          </a:xfrm>
          <a:prstGeom prst="rect">
            <a:avLst/>
          </a:prstGeom>
        </p:spPr>
      </p:pic>
      <p:sp>
        <p:nvSpPr>
          <p:cNvPr id="5" name="TextBox 4"/>
          <p:cNvSpPr txBox="1"/>
          <p:nvPr/>
        </p:nvSpPr>
        <p:spPr>
          <a:xfrm>
            <a:off x="4191000" y="6096000"/>
            <a:ext cx="1005403" cy="461665"/>
          </a:xfrm>
          <a:prstGeom prst="rect">
            <a:avLst/>
          </a:prstGeom>
          <a:noFill/>
        </p:spPr>
        <p:txBody>
          <a:bodyPr wrap="none" rtlCol="0">
            <a:spAutoFit/>
          </a:bodyPr>
          <a:lstStyle/>
          <a:p>
            <a:r>
              <a:rPr lang="en-US" sz="2400" dirty="0" smtClean="0"/>
              <a:t>55 FPS</a:t>
            </a:r>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normAutofit/>
          </a:bodyPr>
          <a:lstStyle/>
          <a:p>
            <a:r>
              <a:rPr lang="en-US" sz="3200" dirty="0"/>
              <a:t>Previous Work in </a:t>
            </a:r>
            <a:br>
              <a:rPr lang="en-US" sz="3200" dirty="0"/>
            </a:br>
            <a:r>
              <a:rPr lang="en-US" sz="3200" dirty="0"/>
              <a:t>Fast Shadow Rendering</a:t>
            </a:r>
          </a:p>
        </p:txBody>
      </p:sp>
      <p:graphicFrame>
        <p:nvGraphicFramePr>
          <p:cNvPr id="424963" name="Group 3"/>
          <p:cNvGraphicFramePr>
            <a:graphicFrameLocks noGrp="1"/>
          </p:cNvGraphicFramePr>
          <p:nvPr/>
        </p:nvGraphicFramePr>
        <p:xfrm>
          <a:off x="341313" y="2030413"/>
          <a:ext cx="8497887" cy="4362768"/>
        </p:xfrm>
        <a:graphic>
          <a:graphicData uri="http://schemas.openxmlformats.org/drawingml/2006/table">
            <a:tbl>
              <a:tblPr firstRow="1">
                <a:tableStyleId>{5C22544A-7EE6-4342-B048-85BDC9FD1C3A}</a:tableStyleId>
              </a:tblPr>
              <a:tblGrid>
                <a:gridCol w="2262187"/>
                <a:gridCol w="1816100"/>
                <a:gridCol w="1824038"/>
                <a:gridCol w="2595562"/>
              </a:tblGrid>
              <a:tr h="522288">
                <a:tc>
                  <a:txBody>
                    <a:bodyPr/>
                    <a:lstStyle/>
                    <a:p>
                      <a:pPr marL="0" marR="0" lvl="0" indent="0" algn="ctr" defTabSz="914400" rtl="0" eaLnBrk="0" fontAlgn="base" latinLnBrk="0" hangingPunct="1">
                        <a:lnSpc>
                          <a:spcPct val="110000"/>
                        </a:lnSpc>
                        <a:spcBef>
                          <a:spcPct val="50000"/>
                        </a:spcBef>
                        <a:spcAft>
                          <a:spcPct val="50000"/>
                        </a:spcAft>
                        <a:buClr>
                          <a:schemeClr val="accent2"/>
                        </a:buClr>
                        <a:buSzPct val="110000"/>
                        <a:buFontTx/>
                        <a:buNone/>
                        <a:tabLst/>
                      </a:pPr>
                      <a:r>
                        <a:rPr kumimoji="0" lang="en-US" sz="2000" u="none" strike="noStrike" cap="none" normalizeH="0" baseline="0" dirty="0" smtClean="0">
                          <a:ln>
                            <a:noFill/>
                          </a:ln>
                          <a:effectLst/>
                        </a:rPr>
                        <a:t>Name</a:t>
                      </a:r>
                      <a:endParaRPr kumimoji="0" lang="en-US" sz="2000" b="1" i="1" u="none" strike="noStrike" cap="none" normalizeH="0" baseline="0" dirty="0" smtClean="0">
                        <a:ln>
                          <a:noFill/>
                        </a:ln>
                        <a:solidFill>
                          <a:schemeClr val="tx1"/>
                        </a:solidFill>
                        <a:effectLst/>
                        <a:latin typeface="Arial" pitchFamily="34" charset="0"/>
                      </a:endParaRPr>
                    </a:p>
                  </a:txBody>
                  <a:tcPr anchor="ctr" horzOverflow="overflow"/>
                </a:tc>
                <a:tc>
                  <a:txBody>
                    <a:bodyPr/>
                    <a:lstStyle/>
                    <a:p>
                      <a:pPr marL="0" marR="0" lvl="0" indent="0" algn="ctr" defTabSz="914400" rtl="0" eaLnBrk="0" fontAlgn="base" latinLnBrk="0" hangingPunct="1">
                        <a:lnSpc>
                          <a:spcPct val="110000"/>
                        </a:lnSpc>
                        <a:spcBef>
                          <a:spcPct val="50000"/>
                        </a:spcBef>
                        <a:spcAft>
                          <a:spcPct val="50000"/>
                        </a:spcAft>
                        <a:buClr>
                          <a:schemeClr val="accent2"/>
                        </a:buClr>
                        <a:buSzPct val="110000"/>
                        <a:buFontTx/>
                        <a:buNone/>
                        <a:tabLst/>
                      </a:pPr>
                      <a:r>
                        <a:rPr kumimoji="0" lang="en-US" sz="2000" u="none" strike="noStrike" cap="none" normalizeH="0" baseline="0" smtClean="0">
                          <a:ln>
                            <a:noFill/>
                          </a:ln>
                          <a:effectLst/>
                        </a:rPr>
                        <a:t>Reference</a:t>
                      </a:r>
                      <a:endParaRPr kumimoji="0" lang="en-US" sz="2000" b="1" i="1" u="none" strike="noStrike" cap="none" normalizeH="0" baseline="0" smtClean="0">
                        <a:ln>
                          <a:noFill/>
                        </a:ln>
                        <a:solidFill>
                          <a:schemeClr val="tx1"/>
                        </a:solidFill>
                        <a:effectLst/>
                        <a:latin typeface="Arial" pitchFamily="34" charset="0"/>
                      </a:endParaRPr>
                    </a:p>
                  </a:txBody>
                  <a:tcPr anchor="ctr" horzOverflow="overflow"/>
                </a:tc>
                <a:tc>
                  <a:txBody>
                    <a:bodyPr/>
                    <a:lstStyle/>
                    <a:p>
                      <a:pPr marL="0" marR="0" lvl="0" indent="0" algn="ctr" defTabSz="914400" rtl="0" eaLnBrk="0" fontAlgn="base" latinLnBrk="0" hangingPunct="1">
                        <a:lnSpc>
                          <a:spcPct val="110000"/>
                        </a:lnSpc>
                        <a:spcBef>
                          <a:spcPct val="50000"/>
                        </a:spcBef>
                        <a:spcAft>
                          <a:spcPct val="50000"/>
                        </a:spcAft>
                        <a:buClr>
                          <a:schemeClr val="accent2"/>
                        </a:buClr>
                        <a:buSzPct val="110000"/>
                        <a:buFontTx/>
                        <a:buNone/>
                        <a:tabLst/>
                      </a:pPr>
                      <a:r>
                        <a:rPr kumimoji="0" lang="en-US" sz="2000" u="none" strike="noStrike" cap="none" normalizeH="0" baseline="0" dirty="0" smtClean="0">
                          <a:ln>
                            <a:noFill/>
                          </a:ln>
                          <a:effectLst/>
                        </a:rPr>
                        <a:t>Lighting</a:t>
                      </a:r>
                      <a:endParaRPr kumimoji="0" lang="en-US" sz="2000" b="1" i="1" u="none" strike="noStrike" cap="none" normalizeH="0" baseline="0" dirty="0" smtClean="0">
                        <a:ln>
                          <a:noFill/>
                        </a:ln>
                        <a:solidFill>
                          <a:schemeClr val="tx1"/>
                        </a:solidFill>
                        <a:effectLst/>
                        <a:latin typeface="Arial" pitchFamily="34" charset="0"/>
                      </a:endParaRPr>
                    </a:p>
                  </a:txBody>
                  <a:tcPr anchor="ctr" horzOverflow="overflow"/>
                </a:tc>
                <a:tc>
                  <a:txBody>
                    <a:bodyPr/>
                    <a:lstStyle/>
                    <a:p>
                      <a:pPr marL="0" marR="0" lvl="0" indent="0" algn="ctr" defTabSz="914400" rtl="0" eaLnBrk="0" fontAlgn="base" latinLnBrk="0" hangingPunct="1">
                        <a:lnSpc>
                          <a:spcPct val="110000"/>
                        </a:lnSpc>
                        <a:spcBef>
                          <a:spcPct val="50000"/>
                        </a:spcBef>
                        <a:spcAft>
                          <a:spcPct val="50000"/>
                        </a:spcAft>
                        <a:buClr>
                          <a:schemeClr val="accent2"/>
                        </a:buClr>
                        <a:buSzPct val="110000"/>
                        <a:buFontTx/>
                        <a:buNone/>
                        <a:tabLst/>
                      </a:pPr>
                      <a:r>
                        <a:rPr kumimoji="0" lang="en-US" sz="2000" u="none" strike="noStrike" cap="none" normalizeH="0" baseline="0" smtClean="0">
                          <a:ln>
                            <a:noFill/>
                          </a:ln>
                          <a:effectLst/>
                        </a:rPr>
                        <a:t>Constraints</a:t>
                      </a:r>
                      <a:endParaRPr kumimoji="0" lang="en-US" sz="2000" b="1" i="1" u="none" strike="noStrike" cap="none" normalizeH="0" baseline="0" smtClean="0">
                        <a:ln>
                          <a:noFill/>
                        </a:ln>
                        <a:solidFill>
                          <a:schemeClr val="tx1"/>
                        </a:solidFill>
                        <a:effectLst/>
                        <a:latin typeface="Arial" pitchFamily="34" charset="0"/>
                      </a:endParaRPr>
                    </a:p>
                  </a:txBody>
                  <a:tcPr anchor="ctr" horzOverflow="overflow"/>
                </a:tc>
              </a:tr>
              <a:tr h="406400">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rPr>
                        <a:t>shadow buffer/vol.</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1800" u="none" strike="noStrike" cap="none" normalizeH="0" baseline="0" dirty="0" smtClean="0">
                          <a:ln>
                            <a:noFill/>
                          </a:ln>
                          <a:effectLst/>
                        </a:rPr>
                        <a:t>[Williams78],…</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point</a:t>
                      </a:r>
                      <a:endParaRPr kumimoji="0" lang="en-US" sz="20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a:t>
                      </a:r>
                      <a:endParaRPr kumimoji="0" lang="en-US" sz="2000" b="0" i="0" u="none" strike="noStrike" cap="none" normalizeH="0" baseline="0" smtClean="0">
                        <a:ln>
                          <a:noFill/>
                        </a:ln>
                        <a:solidFill>
                          <a:schemeClr val="tx1"/>
                        </a:solidFill>
                        <a:effectLst/>
                        <a:latin typeface="Arial" pitchFamily="34" charset="0"/>
                      </a:endParaRPr>
                    </a:p>
                  </a:txBody>
                  <a:tcPr horzOverflow="overflow"/>
                </a:tc>
              </a:tr>
              <a:tr h="406400">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err="1" smtClean="0">
                          <a:ln>
                            <a:noFill/>
                          </a:ln>
                          <a:effectLst/>
                        </a:rPr>
                        <a:t>accum</a:t>
                      </a:r>
                      <a:r>
                        <a:rPr kumimoji="0" lang="en-US" sz="2000" u="none" strike="noStrike" cap="none" normalizeH="0" baseline="0" dirty="0" smtClean="0">
                          <a:ln>
                            <a:noFill/>
                          </a:ln>
                          <a:effectLst/>
                        </a:rPr>
                        <a:t>. buffer</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1800" u="none" strike="noStrike" cap="none" normalizeH="0" baseline="0" smtClean="0">
                          <a:ln>
                            <a:noFill/>
                          </a:ln>
                          <a:effectLst/>
                        </a:rPr>
                        <a:t>[Segal92],…</a:t>
                      </a:r>
                      <a:endParaRPr kumimoji="0" lang="en-US" sz="1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small area</a:t>
                      </a:r>
                      <a:endParaRPr kumimoji="0" lang="en-US" sz="20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many passes</a:t>
                      </a:r>
                      <a:endParaRPr kumimoji="0" lang="en-US" sz="2000" b="0" i="0" u="none" strike="noStrike" cap="none" normalizeH="0" baseline="0" smtClean="0">
                        <a:ln>
                          <a:noFill/>
                        </a:ln>
                        <a:solidFill>
                          <a:schemeClr val="tx1"/>
                        </a:solidFill>
                        <a:effectLst/>
                        <a:latin typeface="Arial" pitchFamily="34" charset="0"/>
                      </a:endParaRPr>
                    </a:p>
                  </a:txBody>
                  <a:tcPr horzOverflow="overflow"/>
                </a:tc>
              </a:tr>
              <a:tr h="406400">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rPr>
                        <a:t>PRT (SH)</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1800" u="none" strike="noStrike" cap="none" normalizeH="0" baseline="0" smtClean="0">
                          <a:ln>
                            <a:noFill/>
                          </a:ln>
                          <a:effectLst/>
                        </a:rPr>
                        <a:t>[Sloan02],…</a:t>
                      </a:r>
                      <a:endParaRPr kumimoji="0" lang="en-US" sz="18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low-freq</a:t>
                      </a:r>
                      <a:endParaRPr kumimoji="0" lang="en-US" sz="20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static</a:t>
                      </a:r>
                      <a:endParaRPr kumimoji="0" lang="en-US" sz="2000" b="0" i="0" u="none" strike="noStrike" cap="none" normalizeH="0" baseline="0" smtClean="0">
                        <a:ln>
                          <a:noFill/>
                        </a:ln>
                        <a:solidFill>
                          <a:schemeClr val="tx1"/>
                        </a:solidFill>
                        <a:effectLst/>
                        <a:latin typeface="Arial" pitchFamily="34" charset="0"/>
                      </a:endParaRPr>
                    </a:p>
                  </a:txBody>
                  <a:tcPr horzOverflow="overflow"/>
                </a:tc>
              </a:tr>
              <a:tr h="406400">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PRT (all-freq)</a:t>
                      </a:r>
                      <a:endParaRPr kumimoji="0" lang="en-US" sz="20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1800" u="none" strike="noStrike" cap="none" normalizeH="0" baseline="0" dirty="0" smtClean="0">
                          <a:ln>
                            <a:noFill/>
                          </a:ln>
                          <a:effectLst/>
                        </a:rPr>
                        <a:t>[Ng03],…</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all-freq</a:t>
                      </a:r>
                      <a:endParaRPr kumimoji="0" lang="en-US" sz="20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static, diffuse</a:t>
                      </a:r>
                      <a:endParaRPr kumimoji="0" lang="en-US" sz="2000" b="0" i="0" u="none" strike="noStrike" cap="none" normalizeH="0" baseline="0" smtClean="0">
                        <a:ln>
                          <a:noFill/>
                        </a:ln>
                        <a:solidFill>
                          <a:schemeClr val="tx1"/>
                        </a:solidFill>
                        <a:effectLst/>
                        <a:latin typeface="Arial" pitchFamily="34" charset="0"/>
                      </a:endParaRPr>
                    </a:p>
                  </a:txBody>
                  <a:tcPr horzOverflow="overflow"/>
                </a:tc>
              </a:tr>
              <a:tr h="425450">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PRT (dynamic)</a:t>
                      </a:r>
                      <a:endParaRPr kumimoji="0" lang="en-US" sz="20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1800" u="none" strike="noStrike" cap="none" normalizeH="0" baseline="0" dirty="0" smtClean="0">
                          <a:ln>
                            <a:noFill/>
                          </a:ln>
                          <a:effectLst/>
                        </a:rPr>
                        <a:t>[James03,05]</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rPr>
                        <a:t>low-freq</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precomp. sequences</a:t>
                      </a:r>
                      <a:endParaRPr kumimoji="0" lang="en-US" sz="2000" b="0" i="0" u="none" strike="noStrike" cap="none" normalizeH="0" baseline="0" smtClean="0">
                        <a:ln>
                          <a:noFill/>
                        </a:ln>
                        <a:solidFill>
                          <a:schemeClr val="tx1"/>
                        </a:solidFill>
                        <a:effectLst/>
                        <a:latin typeface="Arial" pitchFamily="34" charset="0"/>
                      </a:endParaRPr>
                    </a:p>
                  </a:txBody>
                  <a:tcPr horzOverflow="overflow"/>
                </a:tc>
              </a:tr>
              <a:tr h="406400">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LDPRT</a:t>
                      </a:r>
                      <a:endParaRPr kumimoji="0" lang="en-US" sz="2000" b="0" i="0" u="none" strike="noStrike" cap="none" normalizeH="0" baseline="0" smtClean="0">
                        <a:ln>
                          <a:noFill/>
                        </a:ln>
                        <a:solidFill>
                          <a:schemeClr val="tx1"/>
                        </a:solidFill>
                        <a:effectLst/>
                        <a:latin typeface="Arial" pitchFamily="34" charset="0"/>
                      </a:endParaRPr>
                    </a:p>
                  </a:txBody>
                  <a:tcPr anchor="ct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1800" u="none" strike="noStrike" cap="none" normalizeH="0" baseline="0" smtClean="0">
                          <a:ln>
                            <a:noFill/>
                          </a:ln>
                          <a:effectLst/>
                        </a:rPr>
                        <a:t>[Sloan05]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rPr>
                        <a:t>low-freq</a:t>
                      </a:r>
                      <a:endParaRPr kumimoji="0" lang="en-US" sz="2000" b="0" i="0" u="none" strike="noStrike" cap="none" normalizeH="0" baseline="0" dirty="0" smtClean="0">
                        <a:ln>
                          <a:noFill/>
                        </a:ln>
                        <a:solidFill>
                          <a:schemeClr val="tx1"/>
                        </a:solidFill>
                        <a:effectLst/>
                        <a:latin typeface="Arial" pitchFamily="34" charset="0"/>
                      </a:endParaRPr>
                    </a:p>
                  </a:txBody>
                  <a:tcPr anchor="ct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rPr>
                        <a:t>local effects</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r>
              <a:tr h="406400">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rPr>
                        <a:t>ambient occlusion</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1800" u="none" strike="noStrike" cap="none" normalizeH="0" baseline="0" dirty="0" smtClean="0">
                          <a:ln>
                            <a:noFill/>
                          </a:ln>
                          <a:effectLst/>
                        </a:rPr>
                        <a:t>[Bunnel04],…</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rPr>
                        <a:t>DC</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rPr>
                        <a:t>no casting</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r>
              <a:tr h="406400">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shadow fields</a:t>
                      </a:r>
                      <a:endParaRPr kumimoji="0" lang="en-US" sz="20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1800" u="none" strike="noStrike" cap="none" normalizeH="0" baseline="0" dirty="0" smtClean="0">
                          <a:ln>
                            <a:noFill/>
                          </a:ln>
                          <a:effectLst/>
                        </a:rPr>
                        <a:t>[Zhou05]</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rPr>
                        <a:t>low-freq</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rPr>
                        <a:t>few, rigid </a:t>
                      </a:r>
                      <a:r>
                        <a:rPr kumimoji="0" lang="en-US" sz="2000" u="none" strike="noStrike" cap="none" normalizeH="0" baseline="0" dirty="0" err="1" smtClean="0">
                          <a:ln>
                            <a:noFill/>
                          </a:ln>
                          <a:effectLst/>
                        </a:rPr>
                        <a:t>objs</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r>
              <a:tr h="406400">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SHEXP</a:t>
                      </a:r>
                      <a:endParaRPr kumimoji="0" lang="en-US" sz="20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1800" u="none" strike="noStrike" cap="none" normalizeH="0" baseline="0" dirty="0" smtClean="0">
                          <a:ln>
                            <a:noFill/>
                          </a:ln>
                          <a:effectLst/>
                        </a:rPr>
                        <a:t>[Ren06]</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smtClean="0">
                          <a:ln>
                            <a:noFill/>
                          </a:ln>
                          <a:effectLst/>
                        </a:rPr>
                        <a:t>low-freq</a:t>
                      </a:r>
                      <a:endParaRPr kumimoji="0" lang="en-US" sz="20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ctr"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rPr>
                        <a:t>many, deform </a:t>
                      </a:r>
                      <a:r>
                        <a:rPr kumimoji="0" lang="en-US" sz="2000" u="none" strike="noStrike" cap="none" normalizeH="0" baseline="0" dirty="0" err="1" smtClean="0">
                          <a:ln>
                            <a:noFill/>
                          </a:ln>
                          <a:effectLst/>
                        </a:rPr>
                        <a:t>objs</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tc>
              </a:tr>
            </a:tbl>
          </a:graphicData>
        </a:graphic>
      </p:graphicFrame>
    </p:spTree>
  </p:cSld>
  <p:clrMapOvr>
    <a:masterClrMapping/>
  </p:clrMapOvr>
  <p:transition advTm="67671"/>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low-frequency visibility &amp; lighting</a:t>
            </a:r>
          </a:p>
          <a:p>
            <a:r>
              <a:rPr lang="en-US" dirty="0" smtClean="0"/>
              <a:t>distant lighting</a:t>
            </a:r>
          </a:p>
          <a:p>
            <a:r>
              <a:rPr lang="en-US" dirty="0" smtClean="0"/>
              <a:t>approximate indirect lighting</a:t>
            </a:r>
          </a:p>
          <a:p>
            <a:pPr lvl="1"/>
            <a:r>
              <a:rPr lang="en-US" dirty="0" smtClean="0"/>
              <a:t>single bounce</a:t>
            </a:r>
          </a:p>
          <a:p>
            <a:pPr lvl="1"/>
            <a:r>
              <a:rPr lang="en-US" dirty="0" smtClean="0"/>
              <a:t>gather:   radiance over proxies </a:t>
            </a:r>
            <a:r>
              <a:rPr lang="en-US" dirty="0" err="1" smtClean="0"/>
              <a:t>unshadowed</a:t>
            </a:r>
            <a:endParaRPr lang="en-US" dirty="0" smtClean="0"/>
          </a:p>
          <a:p>
            <a:pPr lvl="1"/>
            <a:r>
              <a:rPr lang="en-US" dirty="0" smtClean="0"/>
              <a:t>scatter:  occlusion between proxies neglected</a:t>
            </a:r>
          </a:p>
          <a:p>
            <a:r>
              <a:rPr lang="en-US" dirty="0" smtClean="0"/>
              <a:t>sampling not adaptive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simpler, faster, better than SHEXP</a:t>
            </a:r>
          </a:p>
          <a:p>
            <a:r>
              <a:rPr lang="en-US" dirty="0" smtClean="0"/>
              <a:t>includes approximate indirect lighting</a:t>
            </a:r>
          </a:p>
          <a:p>
            <a:r>
              <a:rPr lang="en-US" dirty="0" smtClean="0"/>
              <a:t>future work:</a:t>
            </a:r>
          </a:p>
          <a:p>
            <a:pPr lvl="1"/>
            <a:r>
              <a:rPr lang="en-US" dirty="0" smtClean="0"/>
              <a:t>adaptive sampling </a:t>
            </a:r>
          </a:p>
          <a:p>
            <a:pPr lvl="1"/>
            <a:r>
              <a:rPr lang="en-US" dirty="0" smtClean="0"/>
              <a:t>gradient based reconstruction</a:t>
            </a:r>
          </a:p>
          <a:p>
            <a:pPr lvl="1"/>
            <a:r>
              <a:rPr lang="en-US" dirty="0" smtClean="0"/>
              <a:t>more accurate (but still fast!) indirect lighting</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pic>
        <p:nvPicPr>
          <p:cNvPr id="4" name="Picture 3" descr="Teaser.jpg"/>
          <p:cNvPicPr>
            <a:picLocks noChangeAspect="1"/>
          </p:cNvPicPr>
          <p:nvPr/>
        </p:nvPicPr>
        <p:blipFill>
          <a:blip r:embed="rId3"/>
          <a:srcRect l="50286"/>
          <a:stretch>
            <a:fillRect/>
          </a:stretch>
        </p:blipFill>
        <p:spPr>
          <a:xfrm>
            <a:off x="2895600" y="1981200"/>
            <a:ext cx="3480415" cy="2981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ormAutofit/>
          </a:bodyPr>
          <a:lstStyle/>
          <a:p>
            <a:r>
              <a:rPr lang="en-US" sz="3200" dirty="0" smtClean="0"/>
              <a:t>Most Relevant Work</a:t>
            </a:r>
            <a:endParaRPr lang="en-US" sz="3200" dirty="0"/>
          </a:p>
        </p:txBody>
      </p:sp>
      <p:sp>
        <p:nvSpPr>
          <p:cNvPr id="427038" name="Rectangle 30"/>
          <p:cNvSpPr>
            <a:spLocks noGrp="1" noChangeArrowheads="1"/>
          </p:cNvSpPr>
          <p:nvPr>
            <p:ph type="body" idx="4294967295"/>
          </p:nvPr>
        </p:nvSpPr>
        <p:spPr>
          <a:xfrm>
            <a:off x="304800" y="1562100"/>
            <a:ext cx="8286750" cy="1409700"/>
          </a:xfrm>
          <a:noFill/>
          <a:ln/>
        </p:spPr>
        <p:txBody>
          <a:bodyPr/>
          <a:lstStyle/>
          <a:p>
            <a:r>
              <a:rPr lang="en-US" sz="2400" dirty="0"/>
              <a:t>soft </a:t>
            </a:r>
            <a:r>
              <a:rPr lang="en-US" sz="2400" dirty="0" smtClean="0"/>
              <a:t>global illumination </a:t>
            </a:r>
            <a:r>
              <a:rPr lang="en-US" sz="2400" dirty="0"/>
              <a:t>from large-area lights</a:t>
            </a:r>
          </a:p>
          <a:p>
            <a:r>
              <a:rPr lang="en-US" sz="2400" dirty="0" smtClean="0"/>
              <a:t>dynamic shading, motion not precomputed</a:t>
            </a:r>
          </a:p>
        </p:txBody>
      </p:sp>
      <p:graphicFrame>
        <p:nvGraphicFramePr>
          <p:cNvPr id="427011" name="Group 3"/>
          <p:cNvGraphicFramePr>
            <a:graphicFrameLocks noGrp="1"/>
          </p:cNvGraphicFramePr>
          <p:nvPr/>
        </p:nvGraphicFramePr>
        <p:xfrm>
          <a:off x="457200" y="2895600"/>
          <a:ext cx="8193087" cy="2859088"/>
        </p:xfrm>
        <a:graphic>
          <a:graphicData uri="http://schemas.openxmlformats.org/drawingml/2006/table">
            <a:tbl>
              <a:tblPr firstRow="1" bandRow="1">
                <a:tableStyleId>{5C22544A-7EE6-4342-B048-85BDC9FD1C3A}</a:tableStyleId>
              </a:tblPr>
              <a:tblGrid>
                <a:gridCol w="3392487"/>
                <a:gridCol w="4800600"/>
              </a:tblGrid>
              <a:tr h="522288">
                <a:tc>
                  <a:txBody>
                    <a:bodyPr/>
                    <a:lstStyle/>
                    <a:p>
                      <a:pPr marL="0" marR="0" lvl="0" indent="0" algn="ctr" defTabSz="914400" rtl="0" eaLnBrk="0" fontAlgn="base" latinLnBrk="0" hangingPunct="1">
                        <a:lnSpc>
                          <a:spcPct val="110000"/>
                        </a:lnSpc>
                        <a:spcBef>
                          <a:spcPct val="50000"/>
                        </a:spcBef>
                        <a:spcAft>
                          <a:spcPct val="50000"/>
                        </a:spcAft>
                        <a:buClr>
                          <a:schemeClr val="accent2"/>
                        </a:buClr>
                        <a:buSzPct val="110000"/>
                        <a:buFontTx/>
                        <a:buNone/>
                        <a:tabLst/>
                      </a:pPr>
                      <a:r>
                        <a:rPr kumimoji="0" lang="en-US" sz="2000" u="none" strike="noStrike" cap="none" normalizeH="0" baseline="0" dirty="0" smtClean="0">
                          <a:ln>
                            <a:noFill/>
                          </a:ln>
                          <a:effectLst/>
                        </a:rPr>
                        <a:t>Prev. Technique</a:t>
                      </a:r>
                      <a:endParaRPr kumimoji="0" lang="en-US" sz="2000" b="1" i="1" u="none" strike="noStrike" cap="none" normalizeH="0" baseline="0" dirty="0" smtClean="0">
                        <a:ln>
                          <a:noFill/>
                        </a:ln>
                        <a:solidFill>
                          <a:schemeClr val="tx1"/>
                        </a:solidFill>
                        <a:effectLst/>
                        <a:latin typeface="Arial" pitchFamily="34" charset="0"/>
                      </a:endParaRPr>
                    </a:p>
                  </a:txBody>
                  <a:tcPr anchor="ctr" horzOverflow="overflow"/>
                </a:tc>
                <a:tc>
                  <a:txBody>
                    <a:bodyPr/>
                    <a:lstStyle/>
                    <a:p>
                      <a:pPr marL="0" marR="0" lvl="0" indent="0" algn="ctr" defTabSz="914400" rtl="0" eaLnBrk="0" fontAlgn="base" latinLnBrk="0" hangingPunct="1">
                        <a:lnSpc>
                          <a:spcPct val="110000"/>
                        </a:lnSpc>
                        <a:spcBef>
                          <a:spcPct val="50000"/>
                        </a:spcBef>
                        <a:spcAft>
                          <a:spcPct val="50000"/>
                        </a:spcAft>
                        <a:buClr>
                          <a:schemeClr val="accent2"/>
                        </a:buClr>
                        <a:buSzPct val="110000"/>
                        <a:buFontTx/>
                        <a:buNone/>
                        <a:tabLst/>
                      </a:pPr>
                      <a:r>
                        <a:rPr kumimoji="0" lang="en-US" sz="2000" u="none" strike="noStrike" cap="none" normalizeH="0" baseline="0" dirty="0" smtClean="0">
                          <a:ln>
                            <a:noFill/>
                          </a:ln>
                          <a:effectLst/>
                        </a:rPr>
                        <a:t>Our Improvement</a:t>
                      </a:r>
                      <a:endParaRPr kumimoji="0" lang="en-US" sz="2000" b="1" i="1" u="none" strike="noStrike" cap="none" normalizeH="0" baseline="0" dirty="0" smtClean="0">
                        <a:ln>
                          <a:noFill/>
                        </a:ln>
                        <a:solidFill>
                          <a:schemeClr val="tx1"/>
                        </a:solidFill>
                        <a:effectLst/>
                        <a:latin typeface="Arial" pitchFamily="34" charset="0"/>
                      </a:endParaRPr>
                    </a:p>
                  </a:txBody>
                  <a:tcPr anchor="ctr" horzOverflow="overflow"/>
                </a:tc>
              </a:tr>
              <a:tr h="406400">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u="none" strike="noStrike" cap="none" normalizeH="0" baseline="0" dirty="0" smtClean="0">
                          <a:ln>
                            <a:noFill/>
                          </a:ln>
                          <a:effectLst/>
                          <a:latin typeface="+mn-lt"/>
                        </a:rPr>
                        <a:t>SHEXP [Ren06]</a:t>
                      </a:r>
                      <a:endParaRPr kumimoji="0" lang="en-US" sz="20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b="0" i="0" u="none" strike="noStrike" cap="none" normalizeH="0" baseline="0" dirty="0" smtClean="0">
                          <a:ln>
                            <a:noFill/>
                          </a:ln>
                          <a:solidFill>
                            <a:schemeClr val="tx1"/>
                          </a:solidFill>
                          <a:effectLst/>
                          <a:latin typeface="+mn-lt"/>
                        </a:rPr>
                        <a:t>indirect lighting, simpler &amp; faster (via </a:t>
                      </a:r>
                      <a:r>
                        <a:rPr kumimoji="0" lang="en-US" sz="2000" b="0" i="0" u="none" strike="noStrike" cap="none" normalizeH="0" baseline="0" dirty="0" err="1" smtClean="0">
                          <a:ln>
                            <a:noFill/>
                          </a:ln>
                          <a:solidFill>
                            <a:schemeClr val="tx1"/>
                          </a:solidFill>
                          <a:effectLst/>
                          <a:latin typeface="+mn-lt"/>
                        </a:rPr>
                        <a:t>splatting</a:t>
                      </a:r>
                      <a:r>
                        <a:rPr kumimoji="0" lang="en-US" sz="2000" b="0" i="0" u="none" strike="noStrike" cap="none" normalizeH="0" baseline="0" dirty="0" smtClean="0">
                          <a:ln>
                            <a:noFill/>
                          </a:ln>
                          <a:solidFill>
                            <a:schemeClr val="tx1"/>
                          </a:solidFill>
                          <a:effectLst/>
                          <a:latin typeface="+mn-lt"/>
                        </a:rPr>
                        <a:t>) </a:t>
                      </a:r>
                    </a:p>
                  </a:txBody>
                  <a:tcPr horzOverflow="overflow"/>
                </a:tc>
              </a:tr>
              <a:tr h="406400">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defRPr/>
                      </a:pPr>
                      <a:r>
                        <a:rPr kumimoji="0" lang="en-US" sz="2000" u="none" strike="noStrike" cap="none" normalizeH="0" baseline="0" dirty="0" smtClean="0">
                          <a:ln>
                            <a:noFill/>
                          </a:ln>
                          <a:effectLst/>
                          <a:latin typeface="+mn-lt"/>
                        </a:rPr>
                        <a:t>AO [Shanmugam07]</a:t>
                      </a:r>
                      <a:endParaRPr kumimoji="0" lang="en-US" sz="20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0" fontAlgn="base" latinLnBrk="0" hangingPunct="1">
                        <a:lnSpc>
                          <a:spcPct val="110000"/>
                        </a:lnSpc>
                        <a:spcBef>
                          <a:spcPts val="600"/>
                        </a:spcBef>
                        <a:spcAft>
                          <a:spcPts val="600"/>
                        </a:spcAft>
                        <a:buClr>
                          <a:schemeClr val="accent2"/>
                        </a:buClr>
                        <a:buSzPct val="110000"/>
                        <a:buFontTx/>
                        <a:buNone/>
                        <a:tabLst/>
                      </a:pPr>
                      <a:r>
                        <a:rPr kumimoji="0" lang="en-US" sz="2000" b="0" i="0" u="none" strike="noStrike" cap="none" normalizeH="0" baseline="0" dirty="0" smtClean="0">
                          <a:ln>
                            <a:noFill/>
                          </a:ln>
                          <a:solidFill>
                            <a:schemeClr val="tx1"/>
                          </a:solidFill>
                          <a:effectLst/>
                          <a:latin typeface="+mn-lt"/>
                        </a:rPr>
                        <a:t>cast shadows (via SH), indirect lighting, lower sampling rate</a:t>
                      </a:r>
                    </a:p>
                  </a:txBody>
                  <a:tcPr horzOverflow="overflow"/>
                </a:tc>
              </a:tr>
              <a:tr h="40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n-lt"/>
                        </a:rPr>
                        <a:t>PRT DS + IR [Iwasaki07]</a:t>
                      </a:r>
                    </a:p>
                  </a:txBody>
                  <a:tcPr/>
                </a:tc>
                <a:tc>
                  <a:txBody>
                    <a:bodyPr/>
                    <a:lstStyle/>
                    <a:p>
                      <a:pPr algn="l"/>
                      <a:r>
                        <a:rPr lang="en-US" sz="2000" dirty="0" smtClean="0">
                          <a:latin typeface="+mn-lt"/>
                        </a:rPr>
                        <a:t>faster, better sampling (screen space)</a:t>
                      </a:r>
                      <a:endParaRPr lang="en-US" sz="2000" dirty="0">
                        <a:latin typeface="+mn-lt"/>
                      </a:endParaRPr>
                    </a:p>
                  </a:txBody>
                  <a:tcPr/>
                </a:tc>
              </a:tr>
              <a:tr h="40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n-lt"/>
                        </a:rPr>
                        <a:t>Radiance Transfer Field [Liu07]</a:t>
                      </a:r>
                    </a:p>
                  </a:txBody>
                  <a:tcPr/>
                </a:tc>
                <a:tc>
                  <a:txBody>
                    <a:bodyPr/>
                    <a:lstStyle/>
                    <a:p>
                      <a:pPr algn="l"/>
                      <a:r>
                        <a:rPr lang="en-US" sz="2000" dirty="0" smtClean="0">
                          <a:latin typeface="+mn-lt"/>
                        </a:rPr>
                        <a:t>faster, better sampling (screen space)</a:t>
                      </a:r>
                      <a:endParaRPr lang="en-US" sz="2000" dirty="0">
                        <a:latin typeface="+mn-lt"/>
                      </a:endParaRPr>
                    </a:p>
                  </a:txBody>
                  <a:tcPr/>
                </a:tc>
              </a:tr>
            </a:tbl>
          </a:graphicData>
        </a:graphic>
      </p:graphicFrame>
      <p:sp>
        <p:nvSpPr>
          <p:cNvPr id="5" name="Rectangle 4"/>
          <p:cNvSpPr/>
          <p:nvPr/>
        </p:nvSpPr>
        <p:spPr>
          <a:xfrm>
            <a:off x="381000" y="4876800"/>
            <a:ext cx="8320889" cy="872150"/>
          </a:xfrm>
          <a:prstGeom prst="rect">
            <a:avLst/>
          </a:prstGeom>
          <a:solidFill>
            <a:schemeClr val="tx2">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676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457200" y="76200"/>
            <a:ext cx="8229600" cy="1143000"/>
          </a:xfrm>
        </p:spPr>
        <p:txBody>
          <a:bodyPr/>
          <a:lstStyle/>
          <a:p>
            <a:r>
              <a:rPr lang="en-US" sz="3300" dirty="0" smtClean="0"/>
              <a:t>SHEXP vs. Ambient Occlusion</a:t>
            </a:r>
            <a:endParaRPr lang="en-US" sz="3300" dirty="0"/>
          </a:p>
        </p:txBody>
      </p:sp>
      <p:sp>
        <p:nvSpPr>
          <p:cNvPr id="429059" name="Rectangle 3"/>
          <p:cNvSpPr>
            <a:spLocks noChangeArrowheads="1"/>
          </p:cNvSpPr>
          <p:nvPr/>
        </p:nvSpPr>
        <p:spPr bwMode="auto">
          <a:xfrm>
            <a:off x="1000125" y="1295400"/>
            <a:ext cx="7191375" cy="5210175"/>
          </a:xfrm>
          <a:prstGeom prst="rect">
            <a:avLst/>
          </a:prstGeom>
          <a:solidFill>
            <a:srgbClr val="214B37"/>
          </a:solidFill>
          <a:ln w="9525">
            <a:noFill/>
            <a:miter lim="800000"/>
            <a:headEnd/>
            <a:tailEnd/>
          </a:ln>
          <a:effectLst/>
        </p:spPr>
        <p:txBody>
          <a:bodyPr wrap="none" anchor="ctr"/>
          <a:lstStyle/>
          <a:p>
            <a:endParaRPr lang="en-US"/>
          </a:p>
        </p:txBody>
      </p:sp>
      <p:pic>
        <p:nvPicPr>
          <p:cNvPr id="429060" name="Picture 4" descr="RayTraced_af"/>
          <p:cNvPicPr>
            <a:picLocks noChangeAspect="1" noChangeArrowheads="1"/>
          </p:cNvPicPr>
          <p:nvPr/>
        </p:nvPicPr>
        <p:blipFill>
          <a:blip r:embed="rId3">
            <a:lum bright="6000"/>
          </a:blip>
          <a:srcRect/>
          <a:stretch>
            <a:fillRect/>
          </a:stretch>
        </p:blipFill>
        <p:spPr bwMode="auto">
          <a:xfrm>
            <a:off x="3105150" y="1371600"/>
            <a:ext cx="2979738" cy="2054225"/>
          </a:xfrm>
          <a:prstGeom prst="rect">
            <a:avLst/>
          </a:prstGeom>
          <a:noFill/>
        </p:spPr>
      </p:pic>
      <p:grpSp>
        <p:nvGrpSpPr>
          <p:cNvPr id="2" name="Group 5"/>
          <p:cNvGrpSpPr>
            <a:grpSpLocks/>
          </p:cNvGrpSpPr>
          <p:nvPr/>
        </p:nvGrpSpPr>
        <p:grpSpPr bwMode="auto">
          <a:xfrm>
            <a:off x="5027613" y="3730625"/>
            <a:ext cx="2979737" cy="2414588"/>
            <a:chOff x="719" y="2616"/>
            <a:chExt cx="1877" cy="1521"/>
          </a:xfrm>
        </p:grpSpPr>
        <p:sp>
          <p:nvSpPr>
            <p:cNvPr id="429062" name="Text Box 6"/>
            <p:cNvSpPr txBox="1">
              <a:spLocks noChangeArrowheads="1"/>
            </p:cNvSpPr>
            <p:nvPr/>
          </p:nvSpPr>
          <p:spPr bwMode="auto">
            <a:xfrm>
              <a:off x="939" y="3906"/>
              <a:ext cx="1122" cy="231"/>
            </a:xfrm>
            <a:prstGeom prst="rect">
              <a:avLst/>
            </a:prstGeom>
            <a:noFill/>
            <a:ln w="9525">
              <a:noFill/>
              <a:miter lim="800000"/>
              <a:headEnd/>
              <a:tailEnd/>
            </a:ln>
            <a:effectLst/>
          </p:spPr>
          <p:txBody>
            <a:bodyPr>
              <a:spAutoFit/>
            </a:bodyPr>
            <a:lstStyle/>
            <a:p>
              <a:pPr algn="ctr">
                <a:spcBef>
                  <a:spcPct val="50000"/>
                </a:spcBef>
              </a:pPr>
              <a:r>
                <a:rPr lang="en-US">
                  <a:solidFill>
                    <a:srgbClr val="D5D2A7"/>
                  </a:solidFill>
                </a:rPr>
                <a:t>SHEXP</a:t>
              </a:r>
            </a:p>
          </p:txBody>
        </p:sp>
        <p:pic>
          <p:nvPicPr>
            <p:cNvPr id="429063" name="Picture 7" descr="SHEXP_af"/>
            <p:cNvPicPr>
              <a:picLocks noChangeAspect="1" noChangeArrowheads="1"/>
            </p:cNvPicPr>
            <p:nvPr/>
          </p:nvPicPr>
          <p:blipFill>
            <a:blip r:embed="rId4">
              <a:lum bright="6000"/>
            </a:blip>
            <a:srcRect/>
            <a:stretch>
              <a:fillRect/>
            </a:stretch>
          </p:blipFill>
          <p:spPr bwMode="auto">
            <a:xfrm>
              <a:off x="719" y="2616"/>
              <a:ext cx="1877" cy="1294"/>
            </a:xfrm>
            <a:prstGeom prst="rect">
              <a:avLst/>
            </a:prstGeom>
            <a:noFill/>
          </p:spPr>
        </p:pic>
      </p:grpSp>
      <p:sp>
        <p:nvSpPr>
          <p:cNvPr id="429064" name="Text Box 8"/>
          <p:cNvSpPr txBox="1">
            <a:spLocks noChangeArrowheads="1"/>
          </p:cNvSpPr>
          <p:nvPr/>
        </p:nvSpPr>
        <p:spPr bwMode="auto">
          <a:xfrm>
            <a:off x="3533775" y="3416300"/>
            <a:ext cx="1781175" cy="366713"/>
          </a:xfrm>
          <a:prstGeom prst="rect">
            <a:avLst/>
          </a:prstGeom>
          <a:noFill/>
          <a:ln w="9525">
            <a:noFill/>
            <a:miter lim="800000"/>
            <a:headEnd/>
            <a:tailEnd/>
          </a:ln>
          <a:effectLst/>
        </p:spPr>
        <p:txBody>
          <a:bodyPr>
            <a:spAutoFit/>
          </a:bodyPr>
          <a:lstStyle/>
          <a:p>
            <a:pPr algn="ctr">
              <a:spcBef>
                <a:spcPct val="50000"/>
              </a:spcBef>
            </a:pPr>
            <a:r>
              <a:rPr lang="en-US">
                <a:solidFill>
                  <a:srgbClr val="D5D2A7"/>
                </a:solidFill>
              </a:rPr>
              <a:t>ray traced</a:t>
            </a:r>
          </a:p>
        </p:txBody>
      </p:sp>
      <p:grpSp>
        <p:nvGrpSpPr>
          <p:cNvPr id="3" name="Group 9"/>
          <p:cNvGrpSpPr>
            <a:grpSpLocks/>
          </p:cNvGrpSpPr>
          <p:nvPr/>
        </p:nvGrpSpPr>
        <p:grpSpPr bwMode="auto">
          <a:xfrm>
            <a:off x="1204913" y="3730625"/>
            <a:ext cx="2979737" cy="2640013"/>
            <a:chOff x="3195" y="2586"/>
            <a:chExt cx="1877" cy="1663"/>
          </a:xfrm>
        </p:grpSpPr>
        <p:pic>
          <p:nvPicPr>
            <p:cNvPr id="429066" name="Picture 10" descr="AmbientOcclusion_af"/>
            <p:cNvPicPr>
              <a:picLocks noChangeAspect="1" noChangeArrowheads="1"/>
            </p:cNvPicPr>
            <p:nvPr/>
          </p:nvPicPr>
          <p:blipFill>
            <a:blip r:embed="rId5">
              <a:lum bright="6000"/>
            </a:blip>
            <a:srcRect/>
            <a:stretch>
              <a:fillRect/>
            </a:stretch>
          </p:blipFill>
          <p:spPr bwMode="auto">
            <a:xfrm>
              <a:off x="3195" y="2586"/>
              <a:ext cx="1877" cy="1296"/>
            </a:xfrm>
            <a:prstGeom prst="rect">
              <a:avLst/>
            </a:prstGeom>
            <a:noFill/>
          </p:spPr>
        </p:pic>
        <p:sp>
          <p:nvSpPr>
            <p:cNvPr id="429067" name="Text Box 11"/>
            <p:cNvSpPr txBox="1">
              <a:spLocks noChangeArrowheads="1"/>
            </p:cNvSpPr>
            <p:nvPr/>
          </p:nvSpPr>
          <p:spPr bwMode="auto">
            <a:xfrm>
              <a:off x="3258" y="3930"/>
              <a:ext cx="1560" cy="319"/>
            </a:xfrm>
            <a:prstGeom prst="rect">
              <a:avLst/>
            </a:prstGeom>
            <a:noFill/>
            <a:ln w="9525">
              <a:noFill/>
              <a:miter lim="800000"/>
              <a:headEnd/>
              <a:tailEnd/>
            </a:ln>
            <a:effectLst/>
          </p:spPr>
          <p:txBody>
            <a:bodyPr>
              <a:spAutoFit/>
            </a:bodyPr>
            <a:lstStyle/>
            <a:p>
              <a:pPr algn="ctr">
                <a:lnSpc>
                  <a:spcPct val="50000"/>
                </a:lnSpc>
                <a:spcBef>
                  <a:spcPct val="50000"/>
                </a:spcBef>
              </a:pPr>
              <a:r>
                <a:rPr lang="en-US">
                  <a:solidFill>
                    <a:srgbClr val="D5D2A7"/>
                  </a:solidFill>
                </a:rPr>
                <a:t>ambient occlusion</a:t>
              </a:r>
            </a:p>
            <a:p>
              <a:pPr algn="ctr">
                <a:lnSpc>
                  <a:spcPct val="50000"/>
                </a:lnSpc>
                <a:spcBef>
                  <a:spcPct val="50000"/>
                </a:spcBef>
              </a:pPr>
              <a:r>
                <a:rPr lang="en-US">
                  <a:solidFill>
                    <a:srgbClr val="D5D2A7"/>
                  </a:solidFill>
                </a:rPr>
                <a:t>[Bunnell04]</a:t>
              </a:r>
            </a:p>
          </p:txBody>
        </p:sp>
      </p:grpSp>
    </p:spTree>
  </p:cSld>
  <p:clrMapOvr>
    <a:masterClrMapping/>
  </p:clrMapOvr>
  <p:transition advTm="2195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38200" y="3429000"/>
            <a:ext cx="7696199" cy="3200400"/>
          </a:xfrm>
          <a:prstGeom prst="rect">
            <a:avLst/>
          </a:prstGeom>
          <a:solidFill>
            <a:srgbClr val="214B37"/>
          </a:solidFill>
          <a:ln w="9525">
            <a:noFill/>
            <a:miter lim="800000"/>
            <a:headEnd/>
            <a:tailEnd/>
          </a:ln>
          <a:effectLst/>
        </p:spPr>
        <p:txBody>
          <a:bodyPr wrap="none" anchor="ctr"/>
          <a:lstStyle/>
          <a:p>
            <a:endParaRPr lang="en-US"/>
          </a:p>
        </p:txBody>
      </p:sp>
      <p:pic>
        <p:nvPicPr>
          <p:cNvPr id="431106" name="Picture 2" descr="allspheres_troll_af"/>
          <p:cNvPicPr>
            <a:picLocks noChangeAspect="1" noChangeArrowheads="1"/>
          </p:cNvPicPr>
          <p:nvPr/>
        </p:nvPicPr>
        <p:blipFill>
          <a:blip r:embed="rId4"/>
          <a:srcRect/>
          <a:stretch>
            <a:fillRect/>
          </a:stretch>
        </p:blipFill>
        <p:spPr bwMode="auto">
          <a:xfrm>
            <a:off x="4041775" y="3565525"/>
            <a:ext cx="4524375" cy="2954338"/>
          </a:xfrm>
          <a:prstGeom prst="rect">
            <a:avLst/>
          </a:prstGeom>
          <a:noFill/>
        </p:spPr>
      </p:pic>
      <p:sp>
        <p:nvSpPr>
          <p:cNvPr id="431107" name="Rectangle 3"/>
          <p:cNvSpPr>
            <a:spLocks noGrp="1" noChangeArrowheads="1"/>
          </p:cNvSpPr>
          <p:nvPr>
            <p:ph type="body" idx="1"/>
          </p:nvPr>
        </p:nvSpPr>
        <p:spPr>
          <a:xfrm>
            <a:off x="457200" y="1809750"/>
            <a:ext cx="8839200" cy="4467225"/>
          </a:xfrm>
        </p:spPr>
        <p:txBody>
          <a:bodyPr/>
          <a:lstStyle/>
          <a:p>
            <a:r>
              <a:rPr lang="en-US" sz="2400" dirty="0"/>
              <a:t>Approximate blockers with </a:t>
            </a:r>
            <a:r>
              <a:rPr lang="en-US" sz="2400" b="1" i="1" dirty="0"/>
              <a:t>spheres</a:t>
            </a:r>
          </a:p>
          <a:p>
            <a:pPr lvl="1"/>
            <a:r>
              <a:rPr lang="en-US" sz="2000" dirty="0"/>
              <a:t>accumulate over </a:t>
            </a:r>
            <a:r>
              <a:rPr lang="en-US" sz="2000" dirty="0" smtClean="0"/>
              <a:t>large blockers</a:t>
            </a:r>
            <a:r>
              <a:rPr lang="en-US" sz="2000" dirty="0"/>
              <a:t>, not light directions</a:t>
            </a:r>
          </a:p>
          <a:p>
            <a:pPr lvl="1"/>
            <a:r>
              <a:rPr lang="en-US" sz="2000" dirty="0"/>
              <a:t>symmetry simplifies calculation</a:t>
            </a:r>
            <a:endParaRPr lang="en-US" sz="2700" dirty="0"/>
          </a:p>
        </p:txBody>
      </p:sp>
      <p:sp>
        <p:nvSpPr>
          <p:cNvPr id="431108" name="Rectangle 4"/>
          <p:cNvSpPr>
            <a:spLocks noGrp="1" noChangeArrowheads="1"/>
          </p:cNvSpPr>
          <p:nvPr>
            <p:ph type="title"/>
          </p:nvPr>
        </p:nvSpPr>
        <p:spPr/>
        <p:txBody>
          <a:bodyPr/>
          <a:lstStyle/>
          <a:p>
            <a:r>
              <a:rPr lang="en-US" dirty="0"/>
              <a:t>SHEXP </a:t>
            </a:r>
            <a:r>
              <a:rPr lang="en-US" dirty="0" smtClean="0"/>
              <a:t>Review</a:t>
            </a:r>
            <a:endParaRPr lang="en-US" dirty="0"/>
          </a:p>
        </p:txBody>
      </p:sp>
      <p:pic>
        <p:nvPicPr>
          <p:cNvPr id="431109" name="Picture 5" descr="troll_af"/>
          <p:cNvPicPr>
            <a:picLocks noChangeAspect="1" noChangeArrowheads="1"/>
          </p:cNvPicPr>
          <p:nvPr/>
        </p:nvPicPr>
        <p:blipFill>
          <a:blip r:embed="rId5">
            <a:lum bright="18000"/>
          </a:blip>
          <a:srcRect/>
          <a:stretch>
            <a:fillRect/>
          </a:stretch>
        </p:blipFill>
        <p:spPr bwMode="auto">
          <a:xfrm>
            <a:off x="279400" y="3565525"/>
            <a:ext cx="4524375" cy="2954338"/>
          </a:xfrm>
          <a:prstGeom prst="rect">
            <a:avLst/>
          </a:prstGeom>
          <a:noFill/>
        </p:spPr>
      </p:pic>
      <p:sp>
        <p:nvSpPr>
          <p:cNvPr id="431110" name="AutoShape 6"/>
          <p:cNvSpPr>
            <a:spLocks noChangeArrowheads="1"/>
          </p:cNvSpPr>
          <p:nvPr/>
        </p:nvSpPr>
        <p:spPr bwMode="auto">
          <a:xfrm>
            <a:off x="4181475" y="4619625"/>
            <a:ext cx="781050" cy="647700"/>
          </a:xfrm>
          <a:prstGeom prst="rightArrow">
            <a:avLst>
              <a:gd name="adj1" fmla="val 50000"/>
              <a:gd name="adj2" fmla="val 30147"/>
            </a:avLst>
          </a:prstGeom>
          <a:solidFill>
            <a:srgbClr val="FFFF00"/>
          </a:solidFill>
          <a:ln w="9525" algn="ctr">
            <a:noFill/>
            <a:miter lim="800000"/>
            <a:headEnd/>
            <a:tailEnd/>
          </a:ln>
          <a:effectLst/>
        </p:spPr>
        <p:txBody>
          <a:bodyPr wrap="none" anchor="ctr"/>
          <a:lstStyle/>
          <a:p>
            <a:endParaRPr lang="en-US"/>
          </a:p>
        </p:txBody>
      </p:sp>
    </p:spTree>
    <p:custDataLst>
      <p:tags r:id="rId1"/>
    </p:custDataLst>
  </p:cSld>
  <p:clrMapOvr>
    <a:masterClrMapping/>
  </p:clrMapOvr>
  <p:transition advTm="375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1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81000" y="3886200"/>
            <a:ext cx="8305799" cy="2619375"/>
          </a:xfrm>
          <a:prstGeom prst="rect">
            <a:avLst/>
          </a:prstGeom>
          <a:solidFill>
            <a:srgbClr val="214B37"/>
          </a:solidFill>
          <a:ln w="9525">
            <a:noFill/>
            <a:miter lim="800000"/>
            <a:headEnd/>
            <a:tailEnd/>
          </a:ln>
          <a:effectLst/>
        </p:spPr>
        <p:txBody>
          <a:bodyPr wrap="none" anchor="ctr"/>
          <a:lstStyle/>
          <a:p>
            <a:endParaRPr lang="en-US"/>
          </a:p>
        </p:txBody>
      </p:sp>
      <p:sp>
        <p:nvSpPr>
          <p:cNvPr id="433154" name="Rectangle 2"/>
          <p:cNvSpPr>
            <a:spLocks noGrp="1" noChangeArrowheads="1"/>
          </p:cNvSpPr>
          <p:nvPr>
            <p:ph type="body" idx="1"/>
          </p:nvPr>
        </p:nvSpPr>
        <p:spPr>
          <a:xfrm>
            <a:off x="457200" y="1809750"/>
            <a:ext cx="8839200" cy="4467225"/>
          </a:xfrm>
        </p:spPr>
        <p:txBody>
          <a:bodyPr/>
          <a:lstStyle/>
          <a:p>
            <a:r>
              <a:rPr lang="en-US" sz="2400" dirty="0"/>
              <a:t>Approximate blockers with </a:t>
            </a:r>
            <a:r>
              <a:rPr lang="en-US" sz="2400" b="1" i="1" dirty="0"/>
              <a:t>spheres</a:t>
            </a:r>
          </a:p>
          <a:p>
            <a:pPr lvl="1"/>
            <a:r>
              <a:rPr lang="en-US" sz="2000" dirty="0"/>
              <a:t>accumulate over large blockers, not light directions</a:t>
            </a:r>
          </a:p>
          <a:p>
            <a:pPr lvl="1"/>
            <a:r>
              <a:rPr lang="en-US" sz="2000" dirty="0"/>
              <a:t>symmetry simplifies calculation</a:t>
            </a:r>
          </a:p>
          <a:p>
            <a:pPr>
              <a:spcBef>
                <a:spcPts val="1200"/>
              </a:spcBef>
            </a:pPr>
            <a:r>
              <a:rPr lang="en-US" sz="2400" dirty="0"/>
              <a:t>Represent </a:t>
            </a:r>
            <a:r>
              <a:rPr lang="en-US" sz="2400" b="1" i="1" dirty="0"/>
              <a:t>low-frequency </a:t>
            </a:r>
            <a:r>
              <a:rPr lang="en-US" sz="2400" dirty="0"/>
              <a:t>visibility/lighting in SH</a:t>
            </a:r>
            <a:endParaRPr lang="en-US" sz="3200" dirty="0"/>
          </a:p>
        </p:txBody>
      </p:sp>
      <p:sp>
        <p:nvSpPr>
          <p:cNvPr id="433155" name="Rectangle 3"/>
          <p:cNvSpPr>
            <a:spLocks noGrp="1" noChangeArrowheads="1"/>
          </p:cNvSpPr>
          <p:nvPr>
            <p:ph type="title"/>
          </p:nvPr>
        </p:nvSpPr>
        <p:spPr/>
        <p:txBody>
          <a:bodyPr/>
          <a:lstStyle/>
          <a:p>
            <a:r>
              <a:rPr lang="en-US" dirty="0"/>
              <a:t>SHEXP </a:t>
            </a:r>
            <a:r>
              <a:rPr lang="en-US" dirty="0" smtClean="0"/>
              <a:t>Review</a:t>
            </a:r>
            <a:endParaRPr lang="en-US" dirty="0"/>
          </a:p>
        </p:txBody>
      </p:sp>
      <p:pic>
        <p:nvPicPr>
          <p:cNvPr id="433156" name="Picture 4" descr="Troll_0"/>
          <p:cNvPicPr>
            <a:picLocks noChangeAspect="1" noChangeArrowheads="1"/>
          </p:cNvPicPr>
          <p:nvPr/>
        </p:nvPicPr>
        <p:blipFill>
          <a:blip r:embed="rId3"/>
          <a:srcRect/>
          <a:stretch>
            <a:fillRect/>
          </a:stretch>
        </p:blipFill>
        <p:spPr bwMode="auto">
          <a:xfrm>
            <a:off x="804863" y="3521075"/>
            <a:ext cx="3409950" cy="3409950"/>
          </a:xfrm>
          <a:prstGeom prst="rect">
            <a:avLst/>
          </a:prstGeom>
          <a:noFill/>
        </p:spPr>
      </p:pic>
      <p:pic>
        <p:nvPicPr>
          <p:cNvPr id="433157" name="Picture 5" descr="Troll_0_Recon"/>
          <p:cNvPicPr>
            <a:picLocks noChangeAspect="1" noChangeArrowheads="1"/>
          </p:cNvPicPr>
          <p:nvPr/>
        </p:nvPicPr>
        <p:blipFill>
          <a:blip r:embed="rId4"/>
          <a:srcRect/>
          <a:stretch>
            <a:fillRect/>
          </a:stretch>
        </p:blipFill>
        <p:spPr bwMode="auto">
          <a:xfrm>
            <a:off x="4976813" y="3521075"/>
            <a:ext cx="3409950" cy="3409950"/>
          </a:xfrm>
          <a:prstGeom prst="rect">
            <a:avLst/>
          </a:prstGeom>
          <a:noFill/>
        </p:spPr>
      </p:pic>
      <p:sp>
        <p:nvSpPr>
          <p:cNvPr id="433158" name="AutoShape 6"/>
          <p:cNvSpPr>
            <a:spLocks noChangeArrowheads="1"/>
          </p:cNvSpPr>
          <p:nvPr/>
        </p:nvSpPr>
        <p:spPr bwMode="auto">
          <a:xfrm>
            <a:off x="4181475" y="4867275"/>
            <a:ext cx="781050" cy="647700"/>
          </a:xfrm>
          <a:prstGeom prst="rightArrow">
            <a:avLst>
              <a:gd name="adj1" fmla="val 50000"/>
              <a:gd name="adj2" fmla="val 30147"/>
            </a:avLst>
          </a:prstGeom>
          <a:solidFill>
            <a:srgbClr val="FFFF00"/>
          </a:solidFill>
          <a:ln w="9525" algn="ctr">
            <a:noFill/>
            <a:miter lim="800000"/>
            <a:headEnd/>
            <a:tailEnd/>
          </a:ln>
          <a:effectLst/>
        </p:spPr>
        <p:txBody>
          <a:bodyPr wrap="none" anchor="ctr"/>
          <a:lstStyle/>
          <a:p>
            <a:endParaRPr lang="en-US"/>
          </a:p>
        </p:txBody>
      </p:sp>
    </p:spTree>
  </p:cSld>
  <p:clrMapOvr>
    <a:masterClrMapping/>
  </p:clrMapOvr>
  <p:transition advTm="3754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body" idx="1"/>
          </p:nvPr>
        </p:nvSpPr>
        <p:spPr>
          <a:xfrm>
            <a:off x="457200" y="1809750"/>
            <a:ext cx="8839200" cy="4467225"/>
          </a:xfrm>
        </p:spPr>
        <p:txBody>
          <a:bodyPr/>
          <a:lstStyle/>
          <a:p>
            <a:r>
              <a:rPr lang="en-US" sz="2400" dirty="0"/>
              <a:t>Approximate blockers with </a:t>
            </a:r>
            <a:r>
              <a:rPr lang="en-US" sz="2400" b="1" i="1" dirty="0"/>
              <a:t>spheres</a:t>
            </a:r>
          </a:p>
          <a:p>
            <a:pPr lvl="1"/>
            <a:r>
              <a:rPr lang="en-US" sz="2000" dirty="0"/>
              <a:t>accumulate over large blockers, not light directions</a:t>
            </a:r>
          </a:p>
          <a:p>
            <a:pPr lvl="1"/>
            <a:r>
              <a:rPr lang="en-US" sz="2000" dirty="0"/>
              <a:t>symmetry simplifies calculation</a:t>
            </a:r>
          </a:p>
          <a:p>
            <a:pPr>
              <a:spcBef>
                <a:spcPts val="1200"/>
              </a:spcBef>
            </a:pPr>
            <a:r>
              <a:rPr lang="en-US" sz="2400" dirty="0"/>
              <a:t>Represent </a:t>
            </a:r>
            <a:r>
              <a:rPr lang="en-US" sz="2400" b="1" i="1" dirty="0"/>
              <a:t>low-frequency </a:t>
            </a:r>
            <a:r>
              <a:rPr lang="en-US" sz="2400" dirty="0"/>
              <a:t>visibility/lighting in </a:t>
            </a:r>
            <a:r>
              <a:rPr lang="en-US" sz="2400" dirty="0" smtClean="0"/>
              <a:t>SH</a:t>
            </a:r>
            <a:endParaRPr lang="en-US" sz="2000" dirty="0"/>
          </a:p>
          <a:p>
            <a:pPr>
              <a:spcBef>
                <a:spcPts val="1800"/>
              </a:spcBef>
            </a:pPr>
            <a:r>
              <a:rPr lang="en-US" sz="2400" dirty="0"/>
              <a:t>For each receiver point </a:t>
            </a:r>
            <a:r>
              <a:rPr lang="en-US" sz="2400" b="1" i="1" dirty="0">
                <a:latin typeface="Times New Roman" pitchFamily="18" charset="0"/>
              </a:rPr>
              <a:t>p</a:t>
            </a:r>
          </a:p>
          <a:p>
            <a:pPr lvl="1"/>
            <a:r>
              <a:rPr lang="en-US" sz="2000" dirty="0"/>
              <a:t>accumulate visibility </a:t>
            </a:r>
            <a:r>
              <a:rPr lang="en-US" sz="2000" b="1" i="1" dirty="0"/>
              <a:t>logarithm</a:t>
            </a:r>
            <a:r>
              <a:rPr lang="en-US" sz="2000" dirty="0"/>
              <a:t> over blocker spheres</a:t>
            </a:r>
          </a:p>
          <a:p>
            <a:pPr lvl="1"/>
            <a:r>
              <a:rPr lang="en-US" sz="2000" dirty="0" err="1"/>
              <a:t>exponentiate</a:t>
            </a:r>
            <a:endParaRPr lang="en-US" sz="2000" dirty="0"/>
          </a:p>
          <a:p>
            <a:pPr lvl="1"/>
            <a:r>
              <a:rPr lang="en-US" sz="2000" dirty="0"/>
              <a:t>shade</a:t>
            </a:r>
            <a:endParaRPr lang="en-US" sz="2700" dirty="0"/>
          </a:p>
        </p:txBody>
      </p:sp>
      <p:sp>
        <p:nvSpPr>
          <p:cNvPr id="435203" name="Rectangle 3"/>
          <p:cNvSpPr>
            <a:spLocks noGrp="1" noChangeArrowheads="1"/>
          </p:cNvSpPr>
          <p:nvPr>
            <p:ph type="title"/>
          </p:nvPr>
        </p:nvSpPr>
        <p:spPr/>
        <p:txBody>
          <a:bodyPr/>
          <a:lstStyle/>
          <a:p>
            <a:r>
              <a:rPr lang="en-US" dirty="0"/>
              <a:t>SHEXP </a:t>
            </a:r>
            <a:r>
              <a:rPr lang="en-US" dirty="0" smtClean="0"/>
              <a:t>Review</a:t>
            </a:r>
            <a:endParaRPr lang="en-US" dirty="0"/>
          </a:p>
        </p:txBody>
      </p:sp>
    </p:spTree>
  </p:cSld>
  <p:clrMapOvr>
    <a:masterClrMapping/>
  </p:clrMapOvr>
  <p:transition advTm="37546"/>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6"/>
</p:tagLst>
</file>

<file path=ppt/tags/tag2.xml><?xml version="1.0" encoding="utf-8"?>
<p:tagLst xmlns:a="http://schemas.openxmlformats.org/drawingml/2006/main" xmlns:r="http://schemas.openxmlformats.org/officeDocument/2006/relationships" xmlns:p="http://schemas.openxmlformats.org/presentationml/2006/main">
  <p:tag name="TIMING" val="|10.7"/>
</p:tagLst>
</file>

<file path=ppt/tags/tag3.xml><?xml version="1.0" encoding="utf-8"?>
<p:tagLst xmlns:a="http://schemas.openxmlformats.org/drawingml/2006/main" xmlns:r="http://schemas.openxmlformats.org/officeDocument/2006/relationships" xmlns:p="http://schemas.openxmlformats.org/presentationml/2006/main">
  <p:tag name="TIMING" val="|35.4"/>
</p:tagLst>
</file>

<file path=ppt/tags/tag4.xml><?xml version="1.0" encoding="utf-8"?>
<p:tagLst xmlns:a="http://schemas.openxmlformats.org/drawingml/2006/main" xmlns:r="http://schemas.openxmlformats.org/officeDocument/2006/relationships" xmlns:p="http://schemas.openxmlformats.org/presentationml/2006/main">
  <p:tag name="TIMING" val="|5.6|13.2|0.7|12.7|8.2|11.4|12.3|6.5"/>
</p:tagLst>
</file>

<file path=ppt/tags/tag5.xml><?xml version="1.0" encoding="utf-8"?>
<p:tagLst xmlns:a="http://schemas.openxmlformats.org/drawingml/2006/main" xmlns:r="http://schemas.openxmlformats.org/officeDocument/2006/relationships" xmlns:p="http://schemas.openxmlformats.org/presentationml/2006/main">
  <p:tag name="TIMING" val="|4"/>
</p:tagLst>
</file>

<file path=ppt/tags/tag6.xml><?xml version="1.0" encoding="utf-8"?>
<p:tagLst xmlns:a="http://schemas.openxmlformats.org/drawingml/2006/main" xmlns:r="http://schemas.openxmlformats.org/officeDocument/2006/relationships" xmlns:p="http://schemas.openxmlformats.org/presentationml/2006/main">
  <p:tag name="TIMING" val="|6.1"/>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ags/tag8.xml><?xml version="1.0" encoding="utf-8"?>
<p:tagLst xmlns:a="http://schemas.openxmlformats.org/drawingml/2006/main" xmlns:r="http://schemas.openxmlformats.org/officeDocument/2006/relationships" xmlns:p="http://schemas.openxmlformats.org/presentationml/2006/main">
  <p:tag name="TIMING" val="|13.3"/>
</p:tagLst>
</file>

<file path=ppt/tags/tag9.xml><?xml version="1.0" encoding="utf-8"?>
<p:tagLst xmlns:a="http://schemas.openxmlformats.org/drawingml/2006/main" xmlns:r="http://schemas.openxmlformats.org/officeDocument/2006/relationships" xmlns:p="http://schemas.openxmlformats.org/presentationml/2006/main">
  <p:tag name="TIMING" val="|6.5|7.5|9|8.8|5.7|3.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3015</TotalTime>
  <Words>2682</Words>
  <Application>Microsoft Office PowerPoint</Application>
  <PresentationFormat>On-screen Show (4:3)</PresentationFormat>
  <Paragraphs>339</Paragraphs>
  <Slides>42</Slides>
  <Notes>42</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Equation</vt:lpstr>
      <vt:lpstr>Image-Based Proxy Accumulation for Real-Time Soft Global Illumination</vt:lpstr>
      <vt:lpstr>Slide 2</vt:lpstr>
      <vt:lpstr>Slide 3</vt:lpstr>
      <vt:lpstr>Previous Work in  Fast Shadow Rendering</vt:lpstr>
      <vt:lpstr>Most Relevant Work</vt:lpstr>
      <vt:lpstr>SHEXP vs. Ambient Occlusion</vt:lpstr>
      <vt:lpstr>SHEXP Review</vt:lpstr>
      <vt:lpstr>SHEXP Review</vt:lpstr>
      <vt:lpstr>SHEXP Review</vt:lpstr>
      <vt:lpstr>SHEXP Problems</vt:lpstr>
      <vt:lpstr>Our Approach</vt:lpstr>
      <vt:lpstr>Slide 12</vt:lpstr>
      <vt:lpstr>Sphere of Influence</vt:lpstr>
      <vt:lpstr>Sphere of Influence</vt:lpstr>
      <vt:lpstr>Shrinking the Sphere of Influence</vt:lpstr>
      <vt:lpstr>Splatting Proxies</vt:lpstr>
      <vt:lpstr>Splatting Proxies</vt:lpstr>
      <vt:lpstr>Splatting Proxies</vt:lpstr>
      <vt:lpstr>Splatting Proxies</vt:lpstr>
      <vt:lpstr>Splatting Proxies</vt:lpstr>
      <vt:lpstr>Splatting Proxies</vt:lpstr>
      <vt:lpstr>Upsampling</vt:lpstr>
      <vt:lpstr>Bi-Lateral Upsampling</vt:lpstr>
      <vt:lpstr>Bi-Lateral Upsampling</vt:lpstr>
      <vt:lpstr>Bi-Lateral Upsampling</vt:lpstr>
      <vt:lpstr>Bi-Lateral Upsampling</vt:lpstr>
      <vt:lpstr>Bi-Lateral Upsampling</vt:lpstr>
      <vt:lpstr>Comparison Images</vt:lpstr>
      <vt:lpstr>Comparison Images</vt:lpstr>
      <vt:lpstr>Indirect Lighting</vt:lpstr>
      <vt:lpstr>Indirect Lighting</vt:lpstr>
      <vt:lpstr>Indirect Lighting</vt:lpstr>
      <vt:lpstr>Averaging Indirect Radiance</vt:lpstr>
      <vt:lpstr>Averaging Indirect Radiance</vt:lpstr>
      <vt:lpstr>Averaging Indirect Radiance</vt:lpstr>
      <vt:lpstr>Indirect Lighting</vt:lpstr>
      <vt:lpstr>Pipeline</vt:lpstr>
      <vt:lpstr>Video: Fight Scene</vt:lpstr>
      <vt:lpstr>Video: Acrobats</vt:lpstr>
      <vt:lpstr>Limitations</vt:lpstr>
      <vt:lpstr>Conclusions</vt:lpstr>
      <vt:lpstr>Thanks!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Image-Based Proxy Accumulation for Real-Time Soft Global Illumination</dc:title>
  <dc:creator>Peter-Pike Sloan</dc:creator>
  <cp:lastModifiedBy>Peter-Pike Sloan</cp:lastModifiedBy>
  <cp:revision>307</cp:revision>
  <dcterms:created xsi:type="dcterms:W3CDTF">2007-09-20T18:43:13Z</dcterms:created>
  <dcterms:modified xsi:type="dcterms:W3CDTF">2007-10-30T01:56:30Z</dcterms:modified>
</cp:coreProperties>
</file>