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256" r:id="rId2"/>
    <p:sldId id="260" r:id="rId3"/>
    <p:sldId id="259" r:id="rId4"/>
    <p:sldId id="258" r:id="rId5"/>
    <p:sldId id="257" r:id="rId6"/>
    <p:sldId id="277" r:id="rId7"/>
    <p:sldId id="278" r:id="rId8"/>
    <p:sldId id="261" r:id="rId9"/>
    <p:sldId id="288" r:id="rId10"/>
    <p:sldId id="262" r:id="rId11"/>
    <p:sldId id="269" r:id="rId12"/>
    <p:sldId id="264" r:id="rId13"/>
    <p:sldId id="265" r:id="rId14"/>
    <p:sldId id="266" r:id="rId15"/>
    <p:sldId id="267" r:id="rId16"/>
    <p:sldId id="289" r:id="rId17"/>
    <p:sldId id="268" r:id="rId18"/>
    <p:sldId id="285" r:id="rId19"/>
    <p:sldId id="283" r:id="rId20"/>
    <p:sldId id="284" r:id="rId21"/>
    <p:sldId id="271" r:id="rId22"/>
    <p:sldId id="273" r:id="rId23"/>
    <p:sldId id="275" r:id="rId24"/>
    <p:sldId id="276" r:id="rId25"/>
    <p:sldId id="272" r:id="rId26"/>
    <p:sldId id="290" r:id="rId27"/>
    <p:sldId id="291" r:id="rId28"/>
    <p:sldId id="279" r:id="rId29"/>
    <p:sldId id="286" r:id="rId30"/>
    <p:sldId id="293" r:id="rId31"/>
    <p:sldId id="292" r:id="rId32"/>
    <p:sldId id="280" r:id="rId33"/>
    <p:sldId id="281" r:id="rId34"/>
    <p:sldId id="263" r:id="rId35"/>
    <p:sldId id="28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1" autoAdjust="0"/>
    <p:restoredTop sz="86053" autoAdjust="0"/>
  </p:normalViewPr>
  <p:slideViewPr>
    <p:cSldViewPr snapToGrid="0">
      <p:cViewPr varScale="1">
        <p:scale>
          <a:sx n="98" d="100"/>
          <a:sy n="98" d="100"/>
        </p:scale>
        <p:origin x="9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2B675-AD81-4130-8A9E-7ECDB31A9E57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01037-1C30-4866-9408-2EF9D2518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1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Shadow art</a:t>
            </a:r>
            <a:r>
              <a:rPr lang="en-US" baseline="0" dirty="0"/>
              <a:t> in museums; shadow puppetry as a child</a:t>
            </a:r>
            <a:endParaRPr lang="en-US" dirty="0"/>
          </a:p>
          <a:p>
            <a:endParaRPr lang="en-US" dirty="0"/>
          </a:p>
          <a:p>
            <a:r>
              <a:rPr lang="en-US" dirty="0"/>
              <a:t>Seemingly</a:t>
            </a:r>
            <a:r>
              <a:rPr lang="en-US" baseline="0" dirty="0"/>
              <a:t> unstructured collection of objects</a:t>
            </a:r>
          </a:p>
          <a:p>
            <a:endParaRPr lang="en-US" baseline="0" dirty="0"/>
          </a:p>
          <a:p>
            <a:r>
              <a:rPr lang="en-US" baseline="0" dirty="0"/>
              <a:t>Light shines from just the right direction, it becomes meaningful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01037-1C30-4866-9408-2EF9D25184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main image objective.</a:t>
            </a:r>
            <a:r>
              <a:rPr lang="en-US" baseline="0" dirty="0"/>
              <a:t>  Ensures detail matching in the target and shadow images</a:t>
            </a:r>
          </a:p>
          <a:p>
            <a:endParaRPr lang="en-US" baseline="0" dirty="0"/>
          </a:p>
          <a:p>
            <a:r>
              <a:rPr lang="en-US" baseline="0" dirty="0"/>
              <a:t>Can use just these and the image moment results to find a solution… but can take a long time! </a:t>
            </a:r>
          </a:p>
          <a:p>
            <a:r>
              <a:rPr lang="en-US" baseline="0" dirty="0"/>
              <a:t>Other objectives to help with convergence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01037-1C30-4866-9408-2EF9D25184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96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Prevents </a:t>
            </a:r>
            <a:r>
              <a:rPr lang="en-US" dirty="0" err="1"/>
              <a:t>occluders</a:t>
            </a:r>
            <a:r>
              <a:rPr lang="en-US" dirty="0"/>
              <a:t> from not contributing</a:t>
            </a:r>
            <a:r>
              <a:rPr lang="en-US" baseline="0" dirty="0"/>
              <a:t> to the scene.</a:t>
            </a:r>
          </a:p>
          <a:p>
            <a:endParaRPr lang="en-US" baseline="0" dirty="0"/>
          </a:p>
          <a:p>
            <a:r>
              <a:rPr lang="en-US" baseline="0" dirty="0"/>
              <a:t>Project center of mass of </a:t>
            </a:r>
            <a:r>
              <a:rPr lang="en-US" baseline="0" dirty="0" err="1"/>
              <a:t>occluders</a:t>
            </a:r>
            <a:r>
              <a:rPr lang="en-US" baseline="0" dirty="0"/>
              <a:t> using the light-to-plane projection matrix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01037-1C30-4866-9408-2EF9D25184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28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strategies we explored to improve the</a:t>
            </a:r>
            <a:r>
              <a:rPr lang="en-US" baseline="0" dirty="0"/>
              <a:t> rate of convergence towards plausible solutions</a:t>
            </a:r>
          </a:p>
          <a:p>
            <a:endParaRPr lang="en-US" baseline="0" dirty="0"/>
          </a:p>
          <a:p>
            <a:r>
              <a:rPr lang="en-US" baseline="0" dirty="0"/>
              <a:t>Boundary shape tends to be most noticeable, so we refine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01037-1C30-4866-9408-2EF9D25184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65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Discontinuous error landscape wrought with local minima</a:t>
            </a:r>
          </a:p>
          <a:p>
            <a:r>
              <a:rPr lang="en-US" dirty="0"/>
              <a:t>Gradually</a:t>
            </a:r>
            <a:r>
              <a:rPr lang="en-US" baseline="0" dirty="0"/>
              <a:t> “dial-in” nasty energy functions</a:t>
            </a:r>
            <a:endParaRPr lang="en-US" dirty="0"/>
          </a:p>
          <a:p>
            <a:endParaRPr lang="en-US" dirty="0"/>
          </a:p>
          <a:p>
            <a:r>
              <a:rPr lang="en-US" dirty="0"/>
              <a:t>Stage 1:</a:t>
            </a:r>
            <a:r>
              <a:rPr lang="en-US" baseline="0" dirty="0"/>
              <a:t> disable the XOR objective;</a:t>
            </a:r>
          </a:p>
          <a:p>
            <a:r>
              <a:rPr lang="en-US" baseline="0" dirty="0"/>
              <a:t>The image moments, barrier function tend to dominate</a:t>
            </a:r>
            <a:endParaRPr lang="en-US" dirty="0"/>
          </a:p>
          <a:p>
            <a:endParaRPr lang="en-US" dirty="0"/>
          </a:p>
          <a:p>
            <a:r>
              <a:rPr lang="en-US" dirty="0"/>
              <a:t>Stage 2: enable the XOR image objective,</a:t>
            </a:r>
            <a:r>
              <a:rPr lang="en-US" baseline="0" dirty="0"/>
              <a:t> increase the velocity regularization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01037-1C30-4866-9408-2EF9D25184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42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</a:t>
            </a:r>
            <a:r>
              <a:rPr lang="en-US" dirty="0" err="1"/>
              <a:t>o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ccluders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launched from clustered positions, most of the early solutions produce motions that cause collisions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 small deviations result in drastically different solutions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DIFFICULT TO MAKE PROGRESS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01037-1C30-4866-9408-2EF9D25184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23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</a:t>
            </a:r>
            <a:r>
              <a:rPr lang="en-US" baseline="0" dirty="0"/>
              <a:t> line is the inner boundary</a:t>
            </a:r>
          </a:p>
          <a:p>
            <a:endParaRPr lang="en-US" baseline="0" dirty="0"/>
          </a:p>
          <a:p>
            <a:r>
              <a:rPr lang="en-US" baseline="0" dirty="0"/>
              <a:t>Cyan line is the outer boundary</a:t>
            </a:r>
            <a:endParaRPr lang="en-US" dirty="0"/>
          </a:p>
          <a:p>
            <a:endParaRPr lang="en-US" dirty="0"/>
          </a:p>
          <a:p>
            <a:r>
              <a:rPr lang="en-US" dirty="0"/>
              <a:t>Note:</a:t>
            </a:r>
            <a:r>
              <a:rPr lang="en-US" baseline="0" dirty="0"/>
              <a:t> yellow image region is ignored…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01037-1C30-4866-9408-2EF9D25184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82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improved matching</a:t>
            </a:r>
            <a:r>
              <a:rPr lang="en-US" baseline="0" dirty="0"/>
              <a:t> along the back of the Thinker.</a:t>
            </a:r>
          </a:p>
          <a:p>
            <a:endParaRPr lang="en-US" baseline="0" dirty="0"/>
          </a:p>
          <a:p>
            <a:r>
              <a:rPr lang="en-US" baseline="0" dirty="0"/>
              <a:t>This was the only example we used for boundary refinement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01037-1C30-4866-9408-2EF9D25184E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930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These</a:t>
            </a:r>
            <a:r>
              <a:rPr lang="en-US" baseline="0" dirty="0"/>
              <a:t> are raytraced in Blender, not using planar shadow technique used by the optimization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01037-1C30-4866-9408-2EF9D25184E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88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01037-1C30-4866-9408-2EF9D25184E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178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Transient effect is both a shortcoming</a:t>
            </a:r>
            <a:r>
              <a:rPr lang="en-US" baseline="0" dirty="0"/>
              <a:t> and highlight of our work... Meaningful and special!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01037-1C30-4866-9408-2EF9D25184E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Installation at the BMW</a:t>
            </a:r>
            <a:r>
              <a:rPr lang="en-US" baseline="0" dirty="0"/>
              <a:t> Museum in Munich.</a:t>
            </a:r>
          </a:p>
          <a:p>
            <a:endParaRPr lang="en-US" dirty="0"/>
          </a:p>
          <a:p>
            <a:r>
              <a:rPr lang="en-US" dirty="0"/>
              <a:t>We are</a:t>
            </a:r>
            <a:r>
              <a:rPr lang="en-US" baseline="0" dirty="0"/>
              <a:t> fascinated by the intricate patterns, coordinated and complex motion of the objects.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01037-1C30-4866-9408-2EF9D25184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34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Increased duration of shadow shape</a:t>
            </a:r>
            <a:br>
              <a:rPr lang="en-US" dirty="0"/>
            </a:br>
            <a:r>
              <a:rPr lang="en-US" dirty="0"/>
              <a:t>    </a:t>
            </a:r>
            <a:r>
              <a:rPr lang="en-US" sz="2400" dirty="0"/>
              <a:t>Minimize velocity at time </a:t>
            </a:r>
          </a:p>
          <a:p>
            <a:r>
              <a:rPr lang="en-US" sz="2400" dirty="0"/>
              <a:t>    XOR image comparison over time window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01037-1C30-4866-9408-2EF9D25184E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9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Optimization</a:t>
            </a:r>
            <a:r>
              <a:rPr lang="en-US" baseline="0" dirty="0"/>
              <a:t> is harder than it look!</a:t>
            </a:r>
          </a:p>
          <a:p>
            <a:endParaRPr lang="en-US" baseline="0" dirty="0"/>
          </a:p>
          <a:p>
            <a:r>
              <a:rPr lang="en-US" baseline="0" dirty="0"/>
              <a:t>Imagine taking some balls, throwing them in the air, and hoping to create the “Mickey” shadow shown here.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01037-1C30-4866-9408-2EF9D25184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56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to give you a bit of additional motivation…</a:t>
            </a:r>
          </a:p>
          <a:p>
            <a:endParaRPr lang="en-US" dirty="0"/>
          </a:p>
          <a:p>
            <a:r>
              <a:rPr lang="en-US" dirty="0"/>
              <a:t>Perhaps a bit esoteric.. </a:t>
            </a:r>
          </a:p>
          <a:p>
            <a:endParaRPr lang="en-US" dirty="0"/>
          </a:p>
          <a:p>
            <a:r>
              <a:rPr lang="en-US" dirty="0"/>
              <a:t>Thanks</a:t>
            </a:r>
            <a:r>
              <a:rPr lang="en-US" baseline="0" dirty="0"/>
              <a:t> to Alec Jacobson for telling us about this cool work!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01037-1C30-4866-9408-2EF9D25184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06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Niloy</a:t>
            </a:r>
            <a:r>
              <a:rPr lang="en-US" dirty="0"/>
              <a:t> </a:t>
            </a:r>
            <a:r>
              <a:rPr lang="en-US" dirty="0" err="1"/>
              <a:t>Mitra</a:t>
            </a:r>
            <a:r>
              <a:rPr lang="en-US" dirty="0"/>
              <a:t> and Mark </a:t>
            </a:r>
            <a:r>
              <a:rPr lang="en-US" dirty="0" err="1"/>
              <a:t>Pauly</a:t>
            </a:r>
            <a:r>
              <a:rPr lang="en-US" dirty="0"/>
              <a:t> optimize</a:t>
            </a:r>
            <a:r>
              <a:rPr lang="en-US" baseline="0" dirty="0"/>
              <a:t> geometry such that it casts multiple shadows when light is shone from different points.  </a:t>
            </a:r>
          </a:p>
          <a:p>
            <a:br>
              <a:rPr lang="en-US" baseline="0" dirty="0"/>
            </a:br>
            <a:r>
              <a:rPr lang="en-US" baseline="0" dirty="0"/>
              <a:t>Our work is similar in spirit, but optimizes for the initial ballistic motion of a set of </a:t>
            </a:r>
            <a:r>
              <a:rPr lang="en-US" baseline="0" dirty="0" err="1"/>
              <a:t>occluders</a:t>
            </a:r>
            <a:r>
              <a:rPr lang="en-US" baseline="0" dirty="0"/>
              <a:t> shaded by a single light source.</a:t>
            </a:r>
          </a:p>
          <a:p>
            <a:endParaRPr lang="en-US" baseline="0" dirty="0"/>
          </a:p>
          <a:p>
            <a:r>
              <a:rPr lang="en-US" baseline="0" dirty="0"/>
              <a:t>Won et al. solved character postures to match animated silhouettes. Their results demonstrate motion and physical plausibility, but avoid the non-</a:t>
            </a:r>
            <a:r>
              <a:rPr lang="en-US" baseline="0" dirty="0" err="1"/>
              <a:t>linearities</a:t>
            </a:r>
            <a:r>
              <a:rPr lang="en-US" baseline="0" dirty="0"/>
              <a:t> and discontinuities introduced by contact and dynamical motion</a:t>
            </a:r>
          </a:p>
          <a:p>
            <a:endParaRPr lang="en-US" baseline="0" dirty="0"/>
          </a:p>
          <a:p>
            <a:r>
              <a:rPr lang="en-US" baseline="0" dirty="0"/>
              <a:t>Other examples of shadow art too…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01037-1C30-4866-9408-2EF9D25184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0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Twigg</a:t>
            </a:r>
            <a:r>
              <a:rPr lang="en-US" baseline="0" dirty="0"/>
              <a:t> and James</a:t>
            </a:r>
          </a:p>
          <a:p>
            <a:r>
              <a:rPr lang="en-US" baseline="0" dirty="0"/>
              <a:t>They use a backwards time integration scheme that generate qualitatively plausible, but possibly unrealistic motions. </a:t>
            </a:r>
          </a:p>
          <a:p>
            <a:r>
              <a:rPr lang="en-US" baseline="0" dirty="0"/>
              <a:t>We prefer to use a forward time integration and stochastic optimization with reliable physical and contact models.</a:t>
            </a:r>
          </a:p>
          <a:p>
            <a:r>
              <a:rPr lang="en-US" baseline="0" dirty="0"/>
              <a:t>Easier to implement , and we don’t know the end configuration a priori.</a:t>
            </a:r>
          </a:p>
          <a:p>
            <a:endParaRPr lang="en-US" baseline="0" dirty="0"/>
          </a:p>
          <a:p>
            <a:r>
              <a:rPr lang="en-US" dirty="0"/>
              <a:t>The work by </a:t>
            </a:r>
            <a:r>
              <a:rPr lang="en-US" dirty="0" err="1"/>
              <a:t>Popovic</a:t>
            </a:r>
            <a:r>
              <a:rPr lang="en-US" dirty="0"/>
              <a:t> et al and </a:t>
            </a:r>
            <a:r>
              <a:rPr lang="en-US" dirty="0" err="1"/>
              <a:t>witkin</a:t>
            </a:r>
            <a:r>
              <a:rPr lang="en-US" dirty="0"/>
              <a:t> and </a:t>
            </a:r>
            <a:r>
              <a:rPr lang="en-US" dirty="0" err="1"/>
              <a:t>kass</a:t>
            </a:r>
            <a:r>
              <a:rPr lang="en-US" dirty="0"/>
              <a:t> </a:t>
            </a:r>
            <a:r>
              <a:rPr lang="en-US" baseline="0" dirty="0"/>
              <a:t>solves a boundary value problem. </a:t>
            </a:r>
          </a:p>
          <a:p>
            <a:r>
              <a:rPr lang="en-US" baseline="0" dirty="0"/>
              <a:t>Ours: Initial value is the 3D configuration of the occlude objects, and the end value is defined by the 2D shape of the shadow.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01037-1C30-4866-9408-2EF9D25184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46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</a:t>
            </a:r>
            <a:r>
              <a:rPr lang="en-US" baseline="0" dirty="0"/>
              <a:t> with a scene containing a set of </a:t>
            </a:r>
            <a:r>
              <a:rPr lang="en-US" b="1" baseline="0" dirty="0" err="1"/>
              <a:t>occluders</a:t>
            </a:r>
            <a:r>
              <a:rPr lang="en-US" b="0" baseline="0" dirty="0"/>
              <a:t>, </a:t>
            </a:r>
            <a:r>
              <a:rPr lang="en-US" baseline="0" dirty="0"/>
              <a:t>a light, and plane</a:t>
            </a:r>
          </a:p>
          <a:p>
            <a:endParaRPr lang="en-US" baseline="0" dirty="0"/>
          </a:p>
          <a:p>
            <a:r>
              <a:rPr lang="en-US" baseline="0" dirty="0"/>
              <a:t>Initial configuration defined by the user</a:t>
            </a:r>
          </a:p>
          <a:p>
            <a:endParaRPr lang="en-US" baseline="0" dirty="0"/>
          </a:p>
          <a:p>
            <a:r>
              <a:rPr lang="en-US" baseline="0" dirty="0"/>
              <a:t>Also have a binary image containing the target shadow</a:t>
            </a:r>
          </a:p>
          <a:p>
            <a:endParaRPr lang="en-US" baseline="0" dirty="0"/>
          </a:p>
          <a:p>
            <a:r>
              <a:rPr lang="en-US" baseline="0" dirty="0"/>
              <a:t>Stochastic optimization involves objectives related to the shadow image, the physics, and the scene configuration</a:t>
            </a:r>
          </a:p>
          <a:p>
            <a:endParaRPr lang="en-US" baseline="0" dirty="0"/>
          </a:p>
          <a:p>
            <a:r>
              <a:rPr lang="en-US" baseline="0" dirty="0"/>
              <a:t>Optimize for initial velocity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01037-1C30-4866-9408-2EF9D25184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60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Weighted multi-objective optimization involving many different types of objectives</a:t>
            </a:r>
          </a:p>
          <a:p>
            <a:endParaRPr lang="en-US" dirty="0"/>
          </a:p>
          <a:p>
            <a:r>
              <a:rPr lang="en-US" b="0" i="0" dirty="0"/>
              <a:t>The </a:t>
            </a:r>
            <a:r>
              <a:rPr lang="en-US" b="1" dirty="0"/>
              <a:t>heart</a:t>
            </a:r>
            <a:r>
              <a:rPr lang="en-US" b="0" dirty="0"/>
              <a:t> of</a:t>
            </a:r>
            <a:r>
              <a:rPr lang="en-US" b="1" dirty="0"/>
              <a:t> </a:t>
            </a:r>
            <a:r>
              <a:rPr lang="en-US" dirty="0"/>
              <a:t>our framework</a:t>
            </a:r>
            <a:r>
              <a:rPr lang="en-US" baseline="0" dirty="0"/>
              <a:t> is in specifying these energy function and enabling/disabling them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w’s are weights (see paper</a:t>
            </a:r>
            <a:r>
              <a:rPr lang="en-US" baseline="0" dirty="0"/>
              <a:t> for typical values used in our results)</a:t>
            </a:r>
            <a:endParaRPr lang="en-US" dirty="0"/>
          </a:p>
          <a:p>
            <a:endParaRPr lang="en-US" dirty="0"/>
          </a:p>
          <a:p>
            <a:r>
              <a:rPr lang="en-US" dirty="0"/>
              <a:t>Some</a:t>
            </a:r>
            <a:r>
              <a:rPr lang="en-US" baseline="0" dirty="0"/>
              <a:t> of these objective terms introduce non-</a:t>
            </a:r>
            <a:r>
              <a:rPr lang="en-US" baseline="0" dirty="0" err="1"/>
              <a:t>linearities</a:t>
            </a:r>
            <a:r>
              <a:rPr lang="en-US" baseline="0" dirty="0"/>
              <a:t> and discontinuities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01037-1C30-4866-9408-2EF9D25184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But,</a:t>
            </a:r>
            <a:r>
              <a:rPr lang="en-US" baseline="0" dirty="0"/>
              <a:t> even though the image moments match, it’s possible that the images don’t…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01037-1C30-4866-9408-2EF9D25184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99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E5058-680A-445E-958F-024A715628B8}" type="datetime1">
              <a:rPr lang="en-US" smtClean="0"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69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2DF1-83EF-43F9-ACD5-3F70BC6DEAEF}" type="datetime1">
              <a:rPr lang="en-US" smtClean="0"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98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47D4-8824-4A2D-B6AF-1D216D5CC568}" type="datetime1">
              <a:rPr lang="en-US" smtClean="0"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76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68653-F723-4F82-9BED-DA653790188C}" type="datetime1">
              <a:rPr lang="en-US" smtClean="0"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9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0B3F1-0ED8-472A-BF1A-87F6DBF9DF4E}" type="datetime1">
              <a:rPr lang="en-US" smtClean="0"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8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4244-71C8-4BDB-9CF6-92410BC5F062}" type="datetime1">
              <a:rPr lang="en-US" smtClean="0"/>
              <a:t>5/29/2017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42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50B6-A5DE-490D-A1A5-C410D7DE3C37}" type="datetime1">
              <a:rPr lang="en-US" smtClean="0"/>
              <a:t>5/29/2017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20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EFF6-C9B1-47D5-B66F-D47A13A0E698}" type="datetime1">
              <a:rPr lang="en-US" smtClean="0"/>
              <a:t>5/29/2017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04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4BE6-2983-4E02-8E2B-8B40EFA2F9B0}" type="datetime1">
              <a:rPr lang="en-US" smtClean="0"/>
              <a:t>5/29/2017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49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4090D-17EF-4EFB-B589-D0C9D5330237}" type="datetime1">
              <a:rPr lang="en-US" smtClean="0"/>
              <a:t>5/29/2017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78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57CA-696C-46E1-8C44-88550903638E}" type="datetime1">
              <a:rPr lang="en-US" smtClean="0"/>
              <a:t>5/29/2017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66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1A31D-C51C-4259-BB74-53BC03C7F7E0}" type="datetime1">
              <a:rPr lang="en-US" smtClean="0"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D9C47-28CB-48B9-860E-D7A9B8D9A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5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0.png"/><Relationship Id="rId5" Type="http://schemas.openxmlformats.org/officeDocument/2006/relationships/image" Target="../media/image40.png"/><Relationship Id="rId4" Type="http://schemas.openxmlformats.org/officeDocument/2006/relationships/image" Target="../media/image3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370.png"/><Relationship Id="rId7" Type="http://schemas.openxmlformats.org/officeDocument/2006/relationships/image" Target="../media/image41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4.mp4"/><Relationship Id="rId7" Type="http://schemas.openxmlformats.org/officeDocument/2006/relationships/image" Target="../media/image5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2.png"/><Relationship Id="rId4" Type="http://schemas.openxmlformats.org/officeDocument/2006/relationships/video" Target="../media/media4.mp4"/><Relationship Id="rId9" Type="http://schemas.openxmlformats.org/officeDocument/2006/relationships/image" Target="../media/image5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video" Target="../media/media11.mp4"/><Relationship Id="rId13" Type="http://schemas.openxmlformats.org/officeDocument/2006/relationships/slideLayout" Target="../slideLayouts/slideLayout6.xml"/><Relationship Id="rId18" Type="http://schemas.openxmlformats.org/officeDocument/2006/relationships/image" Target="../media/image73.png"/><Relationship Id="rId3" Type="http://schemas.microsoft.com/office/2007/relationships/media" Target="../media/media9.mp4"/><Relationship Id="rId7" Type="http://schemas.microsoft.com/office/2007/relationships/media" Target="../media/media11.mp4"/><Relationship Id="rId12" Type="http://schemas.openxmlformats.org/officeDocument/2006/relationships/video" Target="../media/media13.mp4"/><Relationship Id="rId17" Type="http://schemas.openxmlformats.org/officeDocument/2006/relationships/image" Target="../media/image72.png"/><Relationship Id="rId2" Type="http://schemas.openxmlformats.org/officeDocument/2006/relationships/video" Target="../media/media8.mp4"/><Relationship Id="rId16" Type="http://schemas.openxmlformats.org/officeDocument/2006/relationships/image" Target="../media/image71.png"/><Relationship Id="rId20" Type="http://schemas.openxmlformats.org/officeDocument/2006/relationships/image" Target="../media/image30.png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11" Type="http://schemas.microsoft.com/office/2007/relationships/media" Target="../media/media13.mp4"/><Relationship Id="rId5" Type="http://schemas.microsoft.com/office/2007/relationships/media" Target="../media/media10.mp4"/><Relationship Id="rId15" Type="http://schemas.openxmlformats.org/officeDocument/2006/relationships/image" Target="../media/image70.png"/><Relationship Id="rId10" Type="http://schemas.openxmlformats.org/officeDocument/2006/relationships/video" Target="../media/media12.mp4"/><Relationship Id="rId19" Type="http://schemas.openxmlformats.org/officeDocument/2006/relationships/image" Target="../media/image74.png"/><Relationship Id="rId4" Type="http://schemas.openxmlformats.org/officeDocument/2006/relationships/video" Target="../media/media9.mp4"/><Relationship Id="rId9" Type="http://schemas.microsoft.com/office/2007/relationships/media" Target="../media/media12.mp4"/><Relationship Id="rId1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10.png"/><Relationship Id="rId4" Type="http://schemas.openxmlformats.org/officeDocument/2006/relationships/image" Target="../media/image100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lhouette&#10;&#10;Description generated with high confidence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25971"/>
            <a:ext cx="9144000" cy="2777852"/>
          </a:xfrm>
        </p:spPr>
        <p:txBody>
          <a:bodyPr>
            <a:normAutofit/>
          </a:bodyPr>
          <a:lstStyle/>
          <a:p>
            <a:r>
              <a:rPr lang="en-US" b="1" dirty="0"/>
              <a:t>Ballistic Shadow Art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18726"/>
            <a:ext cx="12192000" cy="1221059"/>
          </a:xfrm>
        </p:spPr>
        <p:txBody>
          <a:bodyPr>
            <a:normAutofit fontScale="92500"/>
          </a:bodyPr>
          <a:lstStyle/>
          <a:p>
            <a:r>
              <a:rPr lang="en-US" sz="3500" dirty="0" err="1"/>
              <a:t>Xiaozhong</a:t>
            </a:r>
            <a:r>
              <a:rPr lang="en-US" sz="3500" dirty="0"/>
              <a:t> Chen, </a:t>
            </a:r>
            <a:r>
              <a:rPr lang="en-US" sz="3500" u="sng" dirty="0"/>
              <a:t>Sheldon Andrews</a:t>
            </a:r>
            <a:r>
              <a:rPr lang="en-US" sz="3500" dirty="0"/>
              <a:t>, Derek </a:t>
            </a:r>
            <a:r>
              <a:rPr lang="en-US" sz="3500" dirty="0" err="1"/>
              <a:t>Nowrouzezahrai</a:t>
            </a:r>
            <a:r>
              <a:rPr lang="en-US" sz="3500" dirty="0"/>
              <a:t>, Paul G. </a:t>
            </a:r>
            <a:r>
              <a:rPr lang="en-US" sz="3500" dirty="0" err="1"/>
              <a:t>Kry</a:t>
            </a:r>
            <a:endParaRPr lang="en-US" sz="3500" dirty="0"/>
          </a:p>
          <a:p>
            <a:r>
              <a:rPr lang="en-US" sz="3000" dirty="0"/>
              <a:t>McGill University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955254" y="5636621"/>
            <a:ext cx="2281492" cy="857250"/>
            <a:chOff x="4714606" y="5257799"/>
            <a:chExt cx="2281492" cy="857250"/>
          </a:xfrm>
        </p:grpSpPr>
        <p:pic>
          <p:nvPicPr>
            <p:cNvPr id="1026" name="Picture 2" descr="http://graphicsinterface.org/conference/files/logos/gi-log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4606" y="5257799"/>
              <a:ext cx="857250" cy="857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3560" y="5498305"/>
              <a:ext cx="1252538" cy="376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7314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objectives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b="1" dirty="0"/>
                  <a:t>Image: </a:t>
                </a:r>
                <a:r>
                  <a:rPr lang="en-US" dirty="0"/>
                  <a:t>Ensures that shadow image matches target</a:t>
                </a:r>
                <a:br>
                  <a:rPr lang="en-US" dirty="0"/>
                </a:br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00">
                              <a:latin typeface="Cambria Math" panose="02040503050406030204" pitchFamily="18" charset="0"/>
                            </a:rPr>
                            <m:t>image</m:t>
                          </m:r>
                        </m:sub>
                      </m:sSub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00" b="0" i="0" smtClean="0">
                              <a:latin typeface="Cambria Math" panose="02040503050406030204" pitchFamily="18" charset="0"/>
                            </a:rPr>
                            <m:t>moment</m:t>
                          </m:r>
                        </m:sub>
                      </m:sSub>
                      <m:r>
                        <a:rPr lang="en-US" sz="2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00">
                              <a:latin typeface="Cambria Math" panose="02040503050406030204" pitchFamily="18" charset="0"/>
                            </a:rPr>
                            <m:t>XOR</m:t>
                          </m:r>
                        </m:sub>
                      </m:sSub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00">
                              <a:latin typeface="Cambria Math" panose="02040503050406030204" pitchFamily="18" charset="0"/>
                            </a:rPr>
                            <m:t>XOR</m:t>
                          </m:r>
                        </m:sub>
                      </m:sSub>
                      <m:r>
                        <a:rPr lang="en-US" sz="2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0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0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r>
                        <a:rPr lang="en-US" sz="2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00"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00"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b="1" dirty="0"/>
                  <a:t>Physics: </a:t>
                </a:r>
                <a:r>
                  <a:rPr lang="en-US" dirty="0"/>
                  <a:t>Collision avoidance; regularize initial velocities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00" b="0" i="0" smtClean="0">
                              <a:latin typeface="Cambria Math" panose="02040503050406030204" pitchFamily="18" charset="0"/>
                            </a:rPr>
                            <m:t>physics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00" b="0" i="0" smtClean="0">
                              <a:latin typeface="Cambria Math" panose="02040503050406030204" pitchFamily="18" charset="0"/>
                            </a:rPr>
                            <m:t>contact</m:t>
                          </m:r>
                        </m:sub>
                      </m:sSub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00" b="0" i="0" smtClean="0">
                              <a:latin typeface="Cambria Math" panose="02040503050406030204" pitchFamily="18" charset="0"/>
                            </a:rPr>
                            <m:t>contact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00" b="0" i="0" smtClean="0">
                              <a:latin typeface="Cambria Math" panose="02040503050406030204" pitchFamily="18" charset="0"/>
                            </a:rPr>
                            <m:t>reg</m:t>
                          </m:r>
                        </m:sub>
                      </m:sSub>
                      <m:sSub>
                        <m:sSub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600" b="0" i="0" smtClean="0">
                              <a:latin typeface="Cambria Math" panose="02040503050406030204" pitchFamily="18" charset="0"/>
                            </a:rPr>
                            <m:t>reg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Scene: </a:t>
                </a:r>
                <a:r>
                  <a:rPr lang="en-US" dirty="0"/>
                  <a:t>User-defined suggestions; avoid exploring unhelpful solutions</a:t>
                </a:r>
                <a:br>
                  <a:rPr lang="en-US" dirty="0"/>
                </a:b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𝑠𝑐𝑒𝑛𝑒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hint</m:t>
                        </m:r>
                      </m:sub>
                    </m:sSub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hint</m:t>
                        </m:r>
                      </m:sub>
                    </m:sSub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bar</m:t>
                        </m:r>
                      </m:sub>
                    </m:sSub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bar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28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10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96789" y="2377440"/>
            <a:ext cx="1175657" cy="67926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90163" y="2429689"/>
            <a:ext cx="1467391" cy="61395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1402" y="2422205"/>
            <a:ext cx="2460164" cy="59531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92197" y="3866603"/>
            <a:ext cx="2127060" cy="73995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76167" y="3866602"/>
            <a:ext cx="1175657" cy="73995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90163" y="5315220"/>
            <a:ext cx="1571894" cy="73995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01402" y="5317410"/>
            <a:ext cx="1351998" cy="73776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3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716" y="768167"/>
            <a:ext cx="7658975" cy="574423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17007" y="3502722"/>
            <a:ext cx="3137116" cy="2403914"/>
            <a:chOff x="5196090" y="4042655"/>
            <a:chExt cx="3137116" cy="2403914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7044242" y="5157265"/>
              <a:ext cx="1288964" cy="1289304"/>
            </a:xfrm>
            <a:prstGeom prst="ellipse">
              <a:avLst/>
            </a:prstGeom>
            <a:solidFill>
              <a:srgbClr val="C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196090" y="4491543"/>
              <a:ext cx="2074126" cy="1091310"/>
            </a:xfrm>
            <a:prstGeom prst="ellipse">
              <a:avLst/>
            </a:prstGeom>
            <a:solidFill>
              <a:srgbClr val="C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134600" y="4042655"/>
              <a:ext cx="1030914" cy="897779"/>
            </a:xfrm>
            <a:prstGeom prst="ellipse">
              <a:avLst/>
            </a:prstGeom>
            <a:solidFill>
              <a:srgbClr val="C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091086" y="4704098"/>
                <a:ext cx="12599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FF0000"/>
                    </a:solidFill>
                  </a:rPr>
                  <a:t>- area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086" y="4704098"/>
                <a:ext cx="1259960" cy="461665"/>
              </a:xfrm>
              <a:prstGeom prst="rect">
                <a:avLst/>
              </a:prstGeom>
              <a:blipFill>
                <a:blip r:embed="rId4"/>
                <a:stretch>
                  <a:fillRect l="-1449" t="-10667" r="-6763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5069989" y="2756950"/>
            <a:ext cx="2644161" cy="1968029"/>
            <a:chOff x="4649072" y="3296883"/>
            <a:chExt cx="2644161" cy="1968029"/>
          </a:xfrm>
        </p:grpSpPr>
        <p:sp>
          <p:nvSpPr>
            <p:cNvPr id="10" name="Oval 9"/>
            <p:cNvSpPr/>
            <p:nvPr/>
          </p:nvSpPr>
          <p:spPr>
            <a:xfrm>
              <a:off x="7077843" y="5049522"/>
              <a:ext cx="215390" cy="21539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180351" y="3957278"/>
              <a:ext cx="215390" cy="21539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>
              <a:cxnSpLocks/>
              <a:stCxn id="10" idx="1"/>
              <a:endCxn id="17" idx="5"/>
            </p:cNvCxnSpPr>
            <p:nvPr/>
          </p:nvCxnSpPr>
          <p:spPr>
            <a:xfrm flipH="1" flipV="1">
              <a:off x="6364198" y="4141125"/>
              <a:ext cx="745188" cy="939940"/>
            </a:xfrm>
            <a:prstGeom prst="straightConnector1">
              <a:avLst/>
            </a:prstGeom>
            <a:ln w="50800">
              <a:solidFill>
                <a:srgbClr val="00B050"/>
              </a:solidFill>
              <a:prstDash val="sys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4649072" y="3296883"/>
                  <a:ext cx="175849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r>
                    <a:rPr lang="en-US" sz="2400" b="1" dirty="0">
                      <a:solidFill>
                        <a:srgbClr val="FF0000"/>
                      </a:solidFill>
                    </a:rPr>
                    <a:t>- centroid</a:t>
                  </a: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9072" y="3296883"/>
                  <a:ext cx="1758495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1389" t="-10526" r="-4514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4616176" y="1817350"/>
            <a:ext cx="6231024" cy="4180787"/>
            <a:chOff x="4195259" y="2357283"/>
            <a:chExt cx="6231024" cy="4180787"/>
          </a:xfrm>
        </p:grpSpPr>
        <p:sp>
          <p:nvSpPr>
            <p:cNvPr id="8" name="Oval 7"/>
            <p:cNvSpPr/>
            <p:nvPr/>
          </p:nvSpPr>
          <p:spPr>
            <a:xfrm>
              <a:off x="4195259" y="2357283"/>
              <a:ext cx="4137946" cy="3061037"/>
            </a:xfrm>
            <a:prstGeom prst="ellipse">
              <a:avLst/>
            </a:prstGeom>
            <a:noFill/>
            <a:ln w="508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196090" y="4149204"/>
              <a:ext cx="3826495" cy="238886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8361807" y="4076634"/>
                  <a:ext cx="206447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a14:m>
                  <a:r>
                    <a:rPr lang="en-US" sz="2400" b="1" dirty="0">
                      <a:solidFill>
                        <a:srgbClr val="FF0000"/>
                      </a:solidFill>
                    </a:rPr>
                    <a:t>- covariance</a:t>
                  </a: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1807" y="4076634"/>
                  <a:ext cx="2064476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1183" t="-10526" r="-4142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4"/>
                <a:ext cx="3076378" cy="4172513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Ensure that </a:t>
                </a:r>
                <a:br>
                  <a:rPr lang="en-US" dirty="0"/>
                </a:br>
                <a:r>
                  <a:rPr lang="en-US" dirty="0"/>
                  <a:t>low-frequency details match</a:t>
                </a:r>
              </a:p>
              <a:p>
                <a:endParaRPr lang="en-US" dirty="0"/>
              </a:p>
              <a:p>
                <a:r>
                  <a:rPr lang="en-US" dirty="0"/>
                  <a:t>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difference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err="1"/>
                  <a:t>th</a:t>
                </a:r>
                <a:r>
                  <a:rPr lang="en-US" dirty="0"/>
                  <a:t> image moment between the target and shadow image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4"/>
                <a:ext cx="3076378" cy="4172513"/>
              </a:xfrm>
              <a:blipFill>
                <a:blip r:embed="rId7"/>
                <a:stretch>
                  <a:fillRect l="-3366" t="-2336" b="-4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899833" y="1562669"/>
                <a:ext cx="834716" cy="4042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target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9833" y="1562669"/>
                <a:ext cx="834716" cy="404213"/>
              </a:xfrm>
              <a:prstGeom prst="rect">
                <a:avLst/>
              </a:prstGeom>
              <a:blipFill>
                <a:blip r:embed="rId8"/>
                <a:stretch>
                  <a:fillRect l="-8759" r="-5109" b="-22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292715" y="5196628"/>
                <a:ext cx="10254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shadow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2715" y="5196628"/>
                <a:ext cx="1025474" cy="369332"/>
              </a:xfrm>
              <a:prstGeom prst="rect">
                <a:avLst/>
              </a:prstGeom>
              <a:blipFill>
                <a:blip r:embed="rId9"/>
                <a:stretch>
                  <a:fillRect l="-6548" r="-3571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11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Image: Difference of image moments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132321" y="5216650"/>
                <a:ext cx="2939907" cy="10386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moment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321" y="5216650"/>
                <a:ext cx="2939907" cy="103861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509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149" y="2645864"/>
            <a:ext cx="5486400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582162" y="4111988"/>
                <a:ext cx="4138632" cy="1490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   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162" y="4111988"/>
                <a:ext cx="4138632" cy="14905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-323703" y="2799856"/>
            <a:ext cx="5486400" cy="4114800"/>
            <a:chOff x="7295083" y="620931"/>
            <a:chExt cx="4877223" cy="36579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5083" y="620931"/>
              <a:ext cx="4877223" cy="3657917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10037438" y="3036967"/>
              <a:ext cx="914400" cy="914400"/>
            </a:xfrm>
            <a:prstGeom prst="ellipse">
              <a:avLst/>
            </a:prstGeom>
            <a:solidFill>
              <a:srgbClr val="C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867768" y="2648143"/>
              <a:ext cx="1320800" cy="694944"/>
            </a:xfrm>
            <a:prstGeom prst="ellipse">
              <a:avLst/>
            </a:prstGeom>
            <a:solidFill>
              <a:srgbClr val="C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0188568" y="2362291"/>
              <a:ext cx="656484" cy="571704"/>
            </a:xfrm>
            <a:prstGeom prst="ellipse">
              <a:avLst/>
            </a:prstGeom>
            <a:solidFill>
              <a:srgbClr val="C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Image: XOR difference of images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92275"/>
          </a:xfrm>
        </p:spPr>
        <p:txBody>
          <a:bodyPr/>
          <a:lstStyle/>
          <a:p>
            <a:r>
              <a:rPr lang="en-US" dirty="0"/>
              <a:t>Exclusive OR computed over binary images</a:t>
            </a:r>
          </a:p>
          <a:p>
            <a:r>
              <a:rPr lang="en-US" dirty="0"/>
              <a:t>Minimize sum of pixel differences between target and actual shadow</a:t>
            </a:r>
          </a:p>
        </p:txBody>
      </p:sp>
      <p:sp>
        <p:nvSpPr>
          <p:cNvPr id="7" name="Arrow: Right 6"/>
          <p:cNvSpPr/>
          <p:nvPr/>
        </p:nvSpPr>
        <p:spPr>
          <a:xfrm>
            <a:off x="4098791" y="4525484"/>
            <a:ext cx="1315765" cy="945660"/>
          </a:xfrm>
          <a:prstGeom prst="rightArrow">
            <a:avLst/>
          </a:prstGeom>
          <a:solidFill>
            <a:srgbClr val="92D050"/>
          </a:solidFill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581730" y="4556589"/>
                <a:ext cx="112441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XOR</m:t>
                        </m:r>
                      </m:sub>
                    </m:sSub>
                  </m:oMath>
                </a14:m>
                <a:r>
                  <a:rPr lang="en-US" sz="2800" dirty="0"/>
                  <a:t>=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1730" y="4556589"/>
                <a:ext cx="1124410" cy="523220"/>
              </a:xfrm>
              <a:prstGeom prst="rect">
                <a:avLst/>
              </a:prstGeom>
              <a:blipFill>
                <a:blip r:embed="rId6"/>
                <a:stretch>
                  <a:fillRect t="-10465" r="-10326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905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Physics: Contact penalty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445033" cy="4351338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Penalize any contact before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Contact introduces non-</a:t>
                </a:r>
                <a:r>
                  <a:rPr lang="en-US" dirty="0" err="1"/>
                  <a:t>linearities</a:t>
                </a:r>
                <a:r>
                  <a:rPr lang="en-US" dirty="0"/>
                  <a:t>, discontinuity</a:t>
                </a:r>
              </a:p>
              <a:p>
                <a:endParaRPr lang="en-US" dirty="0"/>
              </a:p>
              <a:p>
                <a:r>
                  <a:rPr lang="en-US" dirty="0"/>
                  <a:t>Stop the simulation at the time of contact,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contact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445033" cy="4351338"/>
              </a:xfrm>
              <a:blipFill>
                <a:blip r:embed="rId4"/>
                <a:stretch>
                  <a:fillRect l="-2016" t="-2241" r="-2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E_conta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95027" y="2164719"/>
            <a:ext cx="4572638" cy="2572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000441" y="5331145"/>
                <a:ext cx="4467224" cy="430887"/>
              </a:xfrm>
              <a:prstGeom prst="rect">
                <a:avLst/>
              </a:prstGeom>
              <a:noFill/>
              <a:effectLst>
                <a:outerShdw blurRad="508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contact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contact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441" y="5331145"/>
                <a:ext cx="4467224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Multiplication Sign 9"/>
          <p:cNvSpPr>
            <a:spLocks noChangeAspect="1"/>
          </p:cNvSpPr>
          <p:nvPr/>
        </p:nvSpPr>
        <p:spPr>
          <a:xfrm>
            <a:off x="8953941" y="3040905"/>
            <a:ext cx="548640" cy="548640"/>
          </a:xfrm>
          <a:prstGeom prst="mathMultiply">
            <a:avLst>
              <a:gd name="adj1" fmla="val 754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2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Scene: User-define hints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823423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Inspired by Won and Lee (2016)</a:t>
                </a:r>
              </a:p>
              <a:p>
                <a:r>
                  <a:rPr lang="en-US" dirty="0"/>
                  <a:t>Hints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are defined as points on an </a:t>
                </a:r>
                <a:r>
                  <a:rPr lang="en-US" dirty="0" err="1"/>
                  <a:t>occluder</a:t>
                </a:r>
                <a:r>
                  <a:rPr lang="en-US" dirty="0"/>
                  <a:t> surface that map to pixels in the shadow image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Uses the light-to-plane projection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to map hint vertices to image space positions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823423" cy="4351338"/>
              </a:xfrm>
              <a:blipFill>
                <a:blip r:embed="rId2"/>
                <a:stretch>
                  <a:fillRect l="-1885" t="-3081" r="-3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75340" y="3594080"/>
                <a:ext cx="3699090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hint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340" y="3594080"/>
                <a:ext cx="3699090" cy="8962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867" t="16474" r="10453" b="5809"/>
          <a:stretch/>
        </p:blipFill>
        <p:spPr>
          <a:xfrm>
            <a:off x="7817323" y="3677018"/>
            <a:ext cx="3043739" cy="2499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2699" t="4848" r="22474" b="25446"/>
          <a:stretch/>
        </p:blipFill>
        <p:spPr>
          <a:xfrm>
            <a:off x="7557570" y="263418"/>
            <a:ext cx="3877937" cy="312441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>
            <a:off x="9226986" y="919574"/>
            <a:ext cx="387871" cy="688116"/>
          </a:xfrm>
          <a:prstGeom prst="line">
            <a:avLst/>
          </a:prstGeom>
          <a:ln w="25400">
            <a:solidFill>
              <a:srgbClr val="0070C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8937197" y="889438"/>
            <a:ext cx="356663" cy="351592"/>
          </a:xfrm>
          <a:prstGeom prst="line">
            <a:avLst/>
          </a:prstGeom>
          <a:ln w="25400">
            <a:solidFill>
              <a:srgbClr val="0070C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8641556" y="945356"/>
            <a:ext cx="566738" cy="64770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474391" y="1491858"/>
                <a:ext cx="10773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en-US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4391" y="1491858"/>
                <a:ext cx="107730" cy="307777"/>
              </a:xfrm>
              <a:prstGeom prst="rect">
                <a:avLst/>
              </a:prstGeom>
              <a:blipFill>
                <a:blip r:embed="rId6"/>
                <a:stretch>
                  <a:fillRect l="-61111" r="-211111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206812" y="2168384"/>
                <a:ext cx="4712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𝑷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6812" y="2168384"/>
                <a:ext cx="471296" cy="307777"/>
              </a:xfrm>
              <a:prstGeom prst="rect">
                <a:avLst/>
              </a:prstGeom>
              <a:blipFill>
                <a:blip r:embed="rId7"/>
                <a:stretch>
                  <a:fillRect l="-17949" r="-65385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>
            <a:cxnSpLocks/>
          </p:cNvCxnSpPr>
          <p:nvPr/>
        </p:nvCxnSpPr>
        <p:spPr>
          <a:xfrm flipH="1" flipV="1">
            <a:off x="9648825" y="1635919"/>
            <a:ext cx="549276" cy="60563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0619171" y="4649991"/>
                <a:ext cx="291875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9171" y="4649991"/>
                <a:ext cx="291875" cy="307777"/>
              </a:xfrm>
              <a:prstGeom prst="rect">
                <a:avLst/>
              </a:prstGeom>
              <a:blipFill>
                <a:blip r:embed="rId8"/>
                <a:stretch>
                  <a:fillRect l="-33333" r="-20833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/>
          <p:cNvCxnSpPr>
            <a:cxnSpLocks/>
          </p:cNvCxnSpPr>
          <p:nvPr/>
        </p:nvCxnSpPr>
        <p:spPr>
          <a:xfrm flipH="1" flipV="1">
            <a:off x="9496539" y="4552950"/>
            <a:ext cx="1049611" cy="24993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2174207" y="4508500"/>
            <a:ext cx="7141" cy="133094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Scene: Barrier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Penalizes </a:t>
            </a:r>
            <a:r>
              <a:rPr lang="en-US" dirty="0" err="1"/>
              <a:t>occluders</a:t>
            </a:r>
            <a:r>
              <a:rPr lang="en-US" dirty="0"/>
              <a:t> that cast shadow outside the image region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8313477" y="3426875"/>
            <a:ext cx="809897" cy="87521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78000">
                <a:schemeClr val="accent4">
                  <a:lumMod val="20000"/>
                  <a:lumOff val="80000"/>
                </a:schemeClr>
              </a:gs>
              <a:gs pos="6200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33525" y="5902253"/>
            <a:ext cx="2205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Shadow image region</a:t>
            </a:r>
          </a:p>
        </p:txBody>
      </p:sp>
      <p:grpSp>
        <p:nvGrpSpPr>
          <p:cNvPr id="19" name="Group 18"/>
          <p:cNvGrpSpPr/>
          <p:nvPr/>
        </p:nvGrpSpPr>
        <p:grpSpPr>
          <a:xfrm rot="1250292">
            <a:off x="4656317" y="4740215"/>
            <a:ext cx="364839" cy="535578"/>
            <a:chOff x="3008572" y="4699736"/>
            <a:chExt cx="364839" cy="535578"/>
          </a:xfrm>
        </p:grpSpPr>
        <p:sp>
          <p:nvSpPr>
            <p:cNvPr id="14" name="Rectangle 13"/>
            <p:cNvSpPr/>
            <p:nvPr/>
          </p:nvSpPr>
          <p:spPr>
            <a:xfrm>
              <a:off x="3008572" y="4699736"/>
              <a:ext cx="364839" cy="535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3145271" y="4926466"/>
              <a:ext cx="91440" cy="914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 rot="19550821">
            <a:off x="6703334" y="4796444"/>
            <a:ext cx="364839" cy="535578"/>
            <a:chOff x="3008572" y="4699736"/>
            <a:chExt cx="364839" cy="535578"/>
          </a:xfrm>
        </p:grpSpPr>
        <p:sp>
          <p:nvSpPr>
            <p:cNvPr id="21" name="Rectangle 20"/>
            <p:cNvSpPr/>
            <p:nvPr/>
          </p:nvSpPr>
          <p:spPr>
            <a:xfrm>
              <a:off x="3008572" y="4699736"/>
              <a:ext cx="364839" cy="5355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3145271" y="4926466"/>
              <a:ext cx="91440" cy="914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H="1">
            <a:off x="5784182" y="3864480"/>
            <a:ext cx="2934244" cy="1944947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174207" y="3851419"/>
            <a:ext cx="6544219" cy="1988024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107238" y="5839443"/>
            <a:ext cx="3657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53382" y="5852505"/>
            <a:ext cx="7315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2048449">
            <a:off x="1895294" y="4572640"/>
            <a:ext cx="2189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Barrier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709473" y="2481660"/>
                <a:ext cx="6457359" cy="916533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𝑏𝑎𝑟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                   , </m:t>
                                        </m:r>
                                        <m:d>
                                          <m:dPr>
                                            <m:begChr m:val="‖"/>
                                            <m:endChr m:val="‖"/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𝐶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)−</m:t>
                                            </m:r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</m:d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d>
                                          <m:dPr>
                                            <m:begChr m:val="‖"/>
                                            <m:endChr m:val="‖"/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𝐶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)−</m:t>
                                            </m:r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</m:d>
                                      </m:e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d>
                                          <m:dPr>
                                            <m:begChr m:val="‖"/>
                                            <m:endChr m:val="‖"/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𝑃</m:t>
                                            </m:r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𝐶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4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)−</m:t>
                                            </m:r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</m:d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&gt;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</m:mr>
                                  </m:m>
                                </m:e>
                              </m:eqArr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473" y="2481660"/>
                <a:ext cx="6457359" cy="9165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262480" y="5499828"/>
                <a:ext cx="6002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480" y="5499828"/>
                <a:ext cx="600293" cy="307777"/>
              </a:xfrm>
              <a:prstGeom prst="rect">
                <a:avLst/>
              </a:prstGeom>
              <a:blipFill>
                <a:blip r:embed="rId4"/>
                <a:stretch>
                  <a:fillRect l="-14141" t="-25490" r="-25253" b="-49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Oval 39"/>
          <p:cNvSpPr>
            <a:spLocks noChangeAspect="1"/>
          </p:cNvSpPr>
          <p:nvPr/>
        </p:nvSpPr>
        <p:spPr>
          <a:xfrm>
            <a:off x="2119045" y="5809427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5710881" y="5776074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633889" y="4803472"/>
                <a:ext cx="30867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889" y="4803472"/>
                <a:ext cx="308674" cy="307777"/>
              </a:xfrm>
              <a:prstGeom prst="rect">
                <a:avLst/>
              </a:prstGeom>
              <a:blipFill>
                <a:blip r:embed="rId5"/>
                <a:stretch>
                  <a:fillRect l="-17647" r="-7843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ight Brace 32"/>
          <p:cNvSpPr/>
          <p:nvPr/>
        </p:nvSpPr>
        <p:spPr>
          <a:xfrm rot="5400000">
            <a:off x="4975918" y="5357944"/>
            <a:ext cx="91440" cy="1828800"/>
          </a:xfrm>
          <a:prstGeom prst="rightBrace">
            <a:avLst>
              <a:gd name="adj1" fmla="val 55554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938153" y="6382921"/>
                <a:ext cx="22153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153" y="6382921"/>
                <a:ext cx="221536" cy="369332"/>
              </a:xfrm>
              <a:prstGeom prst="rect">
                <a:avLst/>
              </a:prstGeom>
              <a:blipFill>
                <a:blip r:embed="rId6"/>
                <a:stretch>
                  <a:fillRect l="-16667" r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 flipH="1" flipV="1">
            <a:off x="2181347" y="4508500"/>
            <a:ext cx="1921733" cy="135147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Chen et al. "Ballistic Shadow Art" 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939801" y="5994586"/>
                <a:ext cx="6062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801" y="5994586"/>
                <a:ext cx="606256" cy="307777"/>
              </a:xfrm>
              <a:prstGeom prst="rect">
                <a:avLst/>
              </a:prstGeom>
              <a:blipFill>
                <a:blip r:embed="rId7"/>
                <a:stretch>
                  <a:fillRect l="-14000" t="-25490" r="-25000" b="-49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691242" y="4678201"/>
                <a:ext cx="31463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42" y="4678201"/>
                <a:ext cx="314638" cy="307777"/>
              </a:xfrm>
              <a:prstGeom prst="rect">
                <a:avLst/>
              </a:prstGeom>
              <a:blipFill>
                <a:blip r:embed="rId8"/>
                <a:stretch>
                  <a:fillRect l="-19608" r="-9804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5890318" y="5791976"/>
            <a:ext cx="91440" cy="914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5971574" y="5722359"/>
                <a:ext cx="2197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574" y="5722359"/>
                <a:ext cx="219740" cy="369332"/>
              </a:xfrm>
              <a:prstGeom prst="rect">
                <a:avLst/>
              </a:prstGeom>
              <a:blipFill>
                <a:blip r:embed="rId9"/>
                <a:stretch>
                  <a:fillRect l="-19444" r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172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9" grpId="0"/>
      <p:bldP spid="40" grpId="0" animBg="1"/>
      <p:bldP spid="41" grpId="0" animBg="1"/>
      <p:bldP spid="17" grpId="0"/>
      <p:bldP spid="33" grpId="0" animBg="1"/>
      <p:bldP spid="35" grpId="0"/>
      <p:bldP spid="36" grpId="0"/>
      <p:bldP spid="37" grpId="0"/>
      <p:bldP spid="8" grpId="0" animBg="1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strategies </a:t>
            </a:r>
            <a:br>
              <a:rPr lang="en-US" dirty="0"/>
            </a:br>
            <a:r>
              <a:rPr lang="en-US" dirty="0"/>
              <a:t>and refinement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64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Strategy 1: Multi-stage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38680"/>
          </a:xfrm>
        </p:spPr>
        <p:txBody>
          <a:bodyPr/>
          <a:lstStyle/>
          <a:p>
            <a:r>
              <a:rPr lang="en-US" dirty="0"/>
              <a:t>Improve convergence during initial exploration</a:t>
            </a:r>
          </a:p>
          <a:p>
            <a:r>
              <a:rPr lang="en-US" dirty="0"/>
              <a:t>Start with an easier minimization problem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33954" y="2816293"/>
            <a:ext cx="1109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Stage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28900" y="2816294"/>
            <a:ext cx="1109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Stage 2</a:t>
            </a:r>
          </a:p>
        </p:txBody>
      </p:sp>
      <p:pic>
        <p:nvPicPr>
          <p:cNvPr id="10" name="mickey_conv_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1623"/>
          <a:stretch>
            <a:fillRect/>
          </a:stretch>
        </p:blipFill>
        <p:spPr>
          <a:xfrm>
            <a:off x="1154835" y="3411937"/>
            <a:ext cx="4667902" cy="2273152"/>
          </a:xfrm>
          <a:prstGeom prst="rect">
            <a:avLst/>
          </a:prstGeom>
        </p:spPr>
      </p:pic>
      <p:pic>
        <p:nvPicPr>
          <p:cNvPr id="11" name="mickey_conv_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11623"/>
          <a:stretch>
            <a:fillRect/>
          </a:stretch>
        </p:blipFill>
        <p:spPr>
          <a:xfrm>
            <a:off x="6349780" y="3411937"/>
            <a:ext cx="4667902" cy="22731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52105" y="5780702"/>
                <a:ext cx="3073360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XOR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reg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=0.01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105" y="5780702"/>
                <a:ext cx="3073360" cy="391902"/>
              </a:xfrm>
              <a:prstGeom prst="rect">
                <a:avLst/>
              </a:prstGeom>
              <a:blipFill>
                <a:blip r:embed="rId9"/>
                <a:stretch>
                  <a:fillRect t="-6154"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473340" y="5747677"/>
                <a:ext cx="3073360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XOR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=300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reg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340" y="5747677"/>
                <a:ext cx="3073360" cy="391902"/>
              </a:xfrm>
              <a:prstGeom prst="rect">
                <a:avLst/>
              </a:prstGeom>
              <a:blipFill>
                <a:blip r:embed="rId10"/>
                <a:stretch>
                  <a:fillRect t="-7813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069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7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2: Sequential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91746"/>
          </a:xfrm>
        </p:spPr>
        <p:txBody>
          <a:bodyPr>
            <a:normAutofit/>
          </a:bodyPr>
          <a:lstStyle/>
          <a:p>
            <a:r>
              <a:rPr lang="en-US" dirty="0"/>
              <a:t>Optimize just one </a:t>
            </a:r>
            <a:r>
              <a:rPr lang="en-US" dirty="0" err="1"/>
              <a:t>occluder</a:t>
            </a:r>
            <a:r>
              <a:rPr lang="en-US" dirty="0"/>
              <a:t> at a time, fix all others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159" y="2686167"/>
            <a:ext cx="1905000" cy="16192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31" y="2686167"/>
            <a:ext cx="1905000" cy="16192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45" y="2686167"/>
            <a:ext cx="1905000" cy="16192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530041" y="3295737"/>
            <a:ext cx="39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873" y="2686167"/>
            <a:ext cx="1905000" cy="16192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587" y="2686167"/>
            <a:ext cx="1905000" cy="16192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840755" y="3295737"/>
            <a:ext cx="39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51469" y="3295737"/>
            <a:ext cx="39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62183" y="3295737"/>
            <a:ext cx="39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23388" y="43054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34102" y="43054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44816" y="43054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55530" y="43054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666244" y="430541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18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t="2758" b="5172"/>
          <a:stretch/>
        </p:blipFill>
        <p:spPr>
          <a:xfrm>
            <a:off x="3762667" y="4730749"/>
            <a:ext cx="4666667" cy="2008003"/>
          </a:xfrm>
          <a:prstGeom prst="rect">
            <a:avLst/>
          </a:prstGeom>
        </p:spPr>
      </p:pic>
      <p:sp>
        <p:nvSpPr>
          <p:cNvPr id="23" name="Arrow: Circular 22"/>
          <p:cNvSpPr/>
          <p:nvPr/>
        </p:nvSpPr>
        <p:spPr>
          <a:xfrm rot="5594158">
            <a:off x="7382534" y="3462519"/>
            <a:ext cx="1889562" cy="1686750"/>
          </a:xfrm>
          <a:prstGeom prst="circularArrow">
            <a:avLst>
              <a:gd name="adj1" fmla="val 12065"/>
              <a:gd name="adj2" fmla="val 1142319"/>
              <a:gd name="adj3" fmla="val 20392812"/>
              <a:gd name="adj4" fmla="val 15755698"/>
              <a:gd name="adj5" fmla="val 1311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61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stage: Boundary refinement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434327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Detail matching in the silhouette outline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Inner boundary objective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in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encourages the shadow to cover the target silhouette</a:t>
                </a:r>
                <a:br>
                  <a:rPr lang="en-US" dirty="0"/>
                </a:br>
                <a:r>
                  <a:rPr lang="en-US" dirty="0"/>
                  <a:t>(binary AND) </a:t>
                </a:r>
              </a:p>
              <a:p>
                <a:endParaRPr lang="en-US" dirty="0"/>
              </a:p>
              <a:p>
                <a:r>
                  <a:rPr lang="en-US" dirty="0"/>
                  <a:t>Outer boundary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</m:oMath>
                </a14:m>
                <a:r>
                  <a:rPr lang="en-US" dirty="0"/>
                  <a:t> discourages shadows outside the silhouette outline</a:t>
                </a:r>
                <a:br>
                  <a:rPr lang="en-US" dirty="0"/>
                </a:br>
                <a:r>
                  <a:rPr lang="en-US" dirty="0"/>
                  <a:t>(binary NAND)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434327" cy="4351338"/>
              </a:xfrm>
              <a:blipFill>
                <a:blip r:embed="rId3"/>
                <a:stretch>
                  <a:fillRect l="-1706" t="-2241" r="-1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0921" t="17368" r="27434" b="13158"/>
          <a:stretch/>
        </p:blipFill>
        <p:spPr>
          <a:xfrm>
            <a:off x="8133353" y="1717340"/>
            <a:ext cx="3887463" cy="4863933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9" idx="0"/>
          </p:cNvCxnSpPr>
          <p:nvPr/>
        </p:nvCxnSpPr>
        <p:spPr>
          <a:xfrm flipH="1" flipV="1">
            <a:off x="9067800" y="3702050"/>
            <a:ext cx="772439" cy="80495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758179" y="4507008"/>
            <a:ext cx="2164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Inner boundary</a:t>
            </a:r>
          </a:p>
        </p:txBody>
      </p:sp>
      <p:cxnSp>
        <p:nvCxnSpPr>
          <p:cNvPr id="10" name="Straight Arrow Connector 9"/>
          <p:cNvCxnSpPr>
            <a:stCxn id="11" idx="2"/>
          </p:cNvCxnSpPr>
          <p:nvPr/>
        </p:nvCxnSpPr>
        <p:spPr>
          <a:xfrm>
            <a:off x="8413798" y="2755686"/>
            <a:ext cx="768632" cy="32168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99165" y="2294021"/>
            <a:ext cx="222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Outer boundary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8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21378-presscdn.pagely.netdna-cdn.com/wp-content/uploads/2015/08/Kumi-Yamashita-shadow-art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1"/>
          <a:stretch/>
        </p:blipFill>
        <p:spPr bwMode="auto">
          <a:xfrm>
            <a:off x="7801482" y="1298030"/>
            <a:ext cx="3997071" cy="280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ar-wars-shadow-art-by-red-hong-yi-designbom-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16" y="3848927"/>
            <a:ext cx="3764520" cy="250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Shadow art</a:t>
            </a:r>
          </a:p>
        </p:txBody>
      </p:sp>
      <p:pic>
        <p:nvPicPr>
          <p:cNvPr id="2050" name="Picture 2" descr="http://www.designboom.com/wp-content/uploads/2015/12/star-wars-shadow-art-by-red-hong-yi-designbom-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16" y="1299073"/>
            <a:ext cx="3773650" cy="251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LYMPUS DIGITAL CAME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862" y="3848927"/>
            <a:ext cx="3383104" cy="253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06568" y="5909073"/>
            <a:ext cx="21239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schemeClr val="bg1"/>
                </a:solidFill>
              </a:rPr>
              <a:t>Triantafyllos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Vaitsis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1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0"/>
          <a:stretch/>
        </p:blipFill>
        <p:spPr bwMode="auto">
          <a:xfrm>
            <a:off x="4374862" y="1299073"/>
            <a:ext cx="3383104" cy="251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04002" y="5909073"/>
            <a:ext cx="1302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Red Hong Yi</a:t>
            </a:r>
          </a:p>
        </p:txBody>
      </p:sp>
      <p:pic>
        <p:nvPicPr>
          <p:cNvPr id="1032" name="Picture 8" descr="http://21378-presscdn.pagely.netdna-cdn.com/wp-content/uploads/2015/08/Kumi-Yamashita-shadow-art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352" y="4186560"/>
            <a:ext cx="4006201" cy="218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133417" y="5909073"/>
            <a:ext cx="1665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Kumi</a:t>
            </a:r>
            <a:r>
              <a:rPr lang="en-US" dirty="0">
                <a:solidFill>
                  <a:schemeClr val="bg1"/>
                </a:solidFill>
              </a:rPr>
              <a:t> Yamashita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43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082" r="26367"/>
          <a:stretch/>
        </p:blipFill>
        <p:spPr>
          <a:xfrm>
            <a:off x="2225841" y="842152"/>
            <a:ext cx="3546743" cy="5714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6919" r="24561"/>
          <a:stretch/>
        </p:blipFill>
        <p:spPr>
          <a:xfrm>
            <a:off x="6737683" y="842152"/>
            <a:ext cx="3697224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77497">
            <a:off x="3219307" y="1838483"/>
            <a:ext cx="834343" cy="186706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77497">
            <a:off x="7715104" y="1870568"/>
            <a:ext cx="834343" cy="186706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75454" y="5835257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without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stage: Boundary refinement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71251" y="5835257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9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14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nese_Fly_1080p_sl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45800" y="6396335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½ speed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" y="109835"/>
            <a:ext cx="204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“Fly” (Chinese)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8427" t="21993" r="27446" b="22070"/>
          <a:stretch/>
        </p:blipFill>
        <p:spPr>
          <a:xfrm>
            <a:off x="10822956" y="109835"/>
            <a:ext cx="1235035" cy="117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5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BeContinued_1080p_sl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45800" y="6396335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½ speed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" y="109835"/>
            <a:ext cx="3895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“To Be Continued” (Japanese)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5766" t="26685" r="19477" b="34349"/>
          <a:stretch/>
        </p:blipFill>
        <p:spPr>
          <a:xfrm>
            <a:off x="9602602" y="109835"/>
            <a:ext cx="2486396" cy="11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5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_Think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45800" y="6396335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½ speed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" y="109835"/>
            <a:ext cx="1921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“The Thinker”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1188" r="21836" b="4143"/>
          <a:stretch/>
        </p:blipFill>
        <p:spPr>
          <a:xfrm>
            <a:off x="10485911" y="109837"/>
            <a:ext cx="1554480" cy="196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9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ckey_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" y="2070099"/>
            <a:ext cx="4023922" cy="2263456"/>
          </a:xfrm>
          <a:prstGeom prst="rect">
            <a:avLst/>
          </a:prstGeom>
        </p:spPr>
      </p:pic>
      <p:pic>
        <p:nvPicPr>
          <p:cNvPr id="5" name="Mickey_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84934" y="2070100"/>
            <a:ext cx="4023922" cy="2263456"/>
          </a:xfrm>
          <a:prstGeom prst="rect">
            <a:avLst/>
          </a:prstGeom>
        </p:spPr>
      </p:pic>
      <p:pic>
        <p:nvPicPr>
          <p:cNvPr id="6" name="Mickey_2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57167" y="2070098"/>
            <a:ext cx="4023922" cy="2263456"/>
          </a:xfrm>
          <a:prstGeom prst="rect">
            <a:avLst/>
          </a:prstGeom>
        </p:spPr>
      </p:pic>
      <p:pic>
        <p:nvPicPr>
          <p:cNvPr id="7" name="Mickey_5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57167" y="4431980"/>
            <a:ext cx="4023922" cy="2263456"/>
          </a:xfrm>
          <a:prstGeom prst="rect">
            <a:avLst/>
          </a:prstGeom>
        </p:spPr>
      </p:pic>
      <p:pic>
        <p:nvPicPr>
          <p:cNvPr id="8" name="Mickey_3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84934" y="4431980"/>
            <a:ext cx="4023922" cy="2263456"/>
          </a:xfrm>
          <a:prstGeom prst="rect">
            <a:avLst/>
          </a:prstGeom>
        </p:spPr>
      </p:pic>
      <p:pic>
        <p:nvPicPr>
          <p:cNvPr id="9" name="Mickey_4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0" y="4431980"/>
            <a:ext cx="4023922" cy="2263456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starting configurations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4379" y="1507355"/>
            <a:ext cx="2145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Mickey six ways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/>
          <a:srcRect l="22324" t="22522" r="25895" b="25272"/>
          <a:stretch/>
        </p:blipFill>
        <p:spPr>
          <a:xfrm>
            <a:off x="10483141" y="331922"/>
            <a:ext cx="1554480" cy="117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8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2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40" y="264270"/>
            <a:ext cx="9349921" cy="569584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23D9C47-28CB-48B9-860E-D7A9B8D9A01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27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Planar surfaces only with hard shadows</a:t>
            </a:r>
          </a:p>
          <a:p>
            <a:endParaRPr lang="en-US" dirty="0"/>
          </a:p>
          <a:p>
            <a:r>
              <a:rPr lang="en-US" dirty="0"/>
              <a:t>Short-lived, transient effect (don’t blink!)</a:t>
            </a:r>
          </a:p>
          <a:p>
            <a:endParaRPr lang="en-US" dirty="0"/>
          </a:p>
          <a:p>
            <a:r>
              <a:rPr lang="en-US" dirty="0"/>
              <a:t>Allow rotated/scaled/translated solutions</a:t>
            </a:r>
          </a:p>
          <a:p>
            <a:endParaRPr lang="en-US" dirty="0"/>
          </a:p>
          <a:p>
            <a:r>
              <a:rPr lang="en-US" dirty="0"/>
              <a:t>Single threaded implementation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19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Summary: </a:t>
            </a:r>
            <a:r>
              <a:rPr lang="en-US" dirty="0"/>
              <a:t>A semi-automatic framework for generating shadow art via ballistic motion, using stochastic optimization and rigid body physics.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1" dirty="0"/>
              <a:t>Future work:</a:t>
            </a:r>
            <a:br>
              <a:rPr lang="en-US" dirty="0"/>
            </a:br>
            <a:r>
              <a:rPr lang="en-US" dirty="0"/>
              <a:t>	- Shadow maps</a:t>
            </a:r>
            <a:br>
              <a:rPr lang="en-US" dirty="0"/>
            </a:br>
            <a:r>
              <a:rPr lang="en-US" dirty="0"/>
              <a:t>	- Increased duration of shadow shape</a:t>
            </a:r>
            <a:br>
              <a:rPr lang="en-US" dirty="0"/>
            </a:br>
            <a:r>
              <a:rPr lang="en-US" dirty="0"/>
              <a:t>	- Optimize for light position, time</a:t>
            </a:r>
            <a:br>
              <a:rPr lang="en-US" dirty="0"/>
            </a:br>
            <a:r>
              <a:rPr lang="en-US" dirty="0"/>
              <a:t>	- </a:t>
            </a:r>
            <a:r>
              <a:rPr lang="en-US" sz="2800" dirty="0"/>
              <a:t>Multiple targets, e.g. by collision response</a:t>
            </a:r>
            <a:br>
              <a:rPr lang="en-US" sz="2800" dirty="0"/>
            </a:br>
            <a:r>
              <a:rPr lang="en-US" sz="2800" dirty="0"/>
              <a:t>	- Physical realization and fabrication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2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-1PV0Qs-3Ytw/WRzFlHkCM6I/AAAAAAAAFf8/Rj4enDzxNSQk65mJonx-Y3s0fD4ZJodRgCL0B/h2048/5319327264253018166%253Faccount_id%253D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4286" r="19037"/>
          <a:stretch/>
        </p:blipFill>
        <p:spPr bwMode="auto">
          <a:xfrm>
            <a:off x="8294914" y="-16018"/>
            <a:ext cx="3897086" cy="687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47835" y="1143396"/>
            <a:ext cx="24997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Thank you!</a:t>
            </a:r>
          </a:p>
          <a:p>
            <a:pPr algn="ctr"/>
            <a:r>
              <a:rPr lang="en-US" sz="3200" dirty="0"/>
              <a:t>Questions?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7378" y="3700238"/>
            <a:ext cx="7200700" cy="1238250"/>
            <a:chOff x="349630" y="3700238"/>
            <a:chExt cx="7200700" cy="1238250"/>
          </a:xfrm>
        </p:grpSpPr>
        <p:pic>
          <p:nvPicPr>
            <p:cNvPr id="1028" name="Picture 4" descr="https://upload.wikimedia.org/wikipedia/en/f/f8/Nserc_log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630" y="3700238"/>
              <a:ext cx="30670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www.frqnt.gouv.qc.ca/documents/10191/403458/FRQNT_RGB(multimedia-transparent).png/a3420bc2-5696-4538-859d-7ed81bdd2215?t=14323024670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159" y="3704298"/>
              <a:ext cx="3603171" cy="1234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38746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Kinetic sculpture</a:t>
            </a:r>
          </a:p>
        </p:txBody>
      </p:sp>
      <p:pic>
        <p:nvPicPr>
          <p:cNvPr id="5" name="2008_Kinetische_Skulptur_video_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6268" y="1417556"/>
            <a:ext cx="8779465" cy="49384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95791" y="5854115"/>
            <a:ext cx="2544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ART+COM Studios (2008)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_Think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45800" y="6396335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½ speed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" y="109835"/>
            <a:ext cx="1921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“The Thinker”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1188" r="21836" b="4143"/>
          <a:stretch/>
        </p:blipFill>
        <p:spPr>
          <a:xfrm>
            <a:off x="10485911" y="109837"/>
            <a:ext cx="1554480" cy="196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3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66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853" r="42353"/>
          <a:stretch/>
        </p:blipFill>
        <p:spPr>
          <a:xfrm>
            <a:off x="8610600" y="933995"/>
            <a:ext cx="315736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59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comparison objectives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Ensure that shadow image at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matches target image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24550" y="2525485"/>
                <a:ext cx="6791282" cy="1038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image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XOR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XOR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550" y="2525485"/>
                <a:ext cx="6791282" cy="10382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Brace 4"/>
          <p:cNvSpPr/>
          <p:nvPr/>
        </p:nvSpPr>
        <p:spPr>
          <a:xfrm rot="5400000">
            <a:off x="4713287" y="3124046"/>
            <a:ext cx="228600" cy="1108075"/>
          </a:xfrm>
          <a:prstGeom prst="rightBrace">
            <a:avLst>
              <a:gd name="adj1" fmla="val 55554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Brace 55"/>
          <p:cNvSpPr/>
          <p:nvPr/>
        </p:nvSpPr>
        <p:spPr>
          <a:xfrm rot="5400000">
            <a:off x="6267450" y="3011334"/>
            <a:ext cx="228600" cy="1333500"/>
          </a:xfrm>
          <a:prstGeom prst="rightBrace">
            <a:avLst>
              <a:gd name="adj1" fmla="val 55554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Brace 56"/>
          <p:cNvSpPr/>
          <p:nvPr/>
        </p:nvSpPr>
        <p:spPr>
          <a:xfrm rot="5400000">
            <a:off x="7756525" y="3247871"/>
            <a:ext cx="228600" cy="860426"/>
          </a:xfrm>
          <a:prstGeom prst="rightBrace">
            <a:avLst>
              <a:gd name="adj1" fmla="val 55554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Brace 58"/>
          <p:cNvSpPr/>
          <p:nvPr/>
        </p:nvSpPr>
        <p:spPr>
          <a:xfrm rot="5400000">
            <a:off x="9097328" y="3073879"/>
            <a:ext cx="228600" cy="1208407"/>
          </a:xfrm>
          <a:prstGeom prst="rightBrace">
            <a:avLst>
              <a:gd name="adj1" fmla="val 55554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63018" y="3927321"/>
            <a:ext cx="1529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Difference of 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>image moments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563696" y="3940815"/>
            <a:ext cx="1583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Image difference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119004" y="3947558"/>
            <a:ext cx="1474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Inner boundary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>matching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607424" y="3947559"/>
            <a:ext cx="1518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Outer boundary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avoidance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98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moments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0</a:t>
            </a:r>
            <a:r>
              <a:rPr lang="en-US" baseline="30000" dirty="0"/>
              <a:t>th</a:t>
            </a:r>
            <a:r>
              <a:rPr lang="en-US" dirty="0"/>
              <a:t> moment (area):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moment (centroid): 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moment (covariance): 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564602" y="1631011"/>
                <a:ext cx="2620204" cy="937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602" y="1631011"/>
                <a:ext cx="2620204" cy="9374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53556" y="2617012"/>
                <a:ext cx="4642296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/>
                                  <m:e>
                                    <m:nary>
                                      <m:naryPr>
                                        <m:chr m:val="∑"/>
                                        <m:supHide m:val="on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/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nary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/>
                                  <m:e>
                                    <m:nary>
                                      <m:naryPr>
                                        <m:chr m:val="∑"/>
                                        <m:supHide m:val="on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/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nary>
                                  </m:e>
                                </m:nary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</m:mr>
                            <m:m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556" y="2617012"/>
                <a:ext cx="4642296" cy="19279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461000" y="4848938"/>
                <a:ext cx="2346027" cy="6147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1000" y="4848938"/>
                <a:ext cx="2346027" cy="6147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449089" y="5621580"/>
                <a:ext cx="5471434" cy="937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𝑝𝑞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089" y="5621580"/>
                <a:ext cx="5471434" cy="9374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427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reg</m:t>
                        </m:r>
                      </m:sub>
                    </m:sSub>
                  </m:oMath>
                </a14:m>
                <a:r>
                  <a:rPr lang="en-US" dirty="0"/>
                  <a:t>: Regularization</a:t>
                </a:r>
              </a:p>
            </p:txBody>
          </p:sp>
        </mc:Choice>
        <mc:Fallback xmlns="">
          <p:sp>
            <p:nvSpPr>
              <p:cNvPr id="5" name="Tit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Minimize velocities</a:t>
            </a:r>
          </a:p>
          <a:p>
            <a:endParaRPr lang="en-US" dirty="0"/>
          </a:p>
          <a:p>
            <a:r>
              <a:rPr lang="en-US" dirty="0"/>
              <a:t>Velocity regularization: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797667" y="2620431"/>
                <a:ext cx="5418086" cy="10456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reg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</m:nary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+(1−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667" y="2620431"/>
                <a:ext cx="5418086" cy="10456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61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Ballistic Shadow 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15743" cy="4351338"/>
          </a:xfrm>
        </p:spPr>
        <p:txBody>
          <a:bodyPr>
            <a:normAutofit/>
          </a:bodyPr>
          <a:lstStyle/>
          <a:p>
            <a:r>
              <a:rPr lang="en-US" dirty="0"/>
              <a:t>Generate ephemeral shadow art with objects involved in ballistic motion</a:t>
            </a:r>
          </a:p>
          <a:p>
            <a:endParaRPr lang="en-US" dirty="0"/>
          </a:p>
          <a:p>
            <a:r>
              <a:rPr lang="en-US" dirty="0"/>
              <a:t>Combines aspects of kinetic sculpture and shadow art</a:t>
            </a:r>
            <a:br>
              <a:rPr lang="en-US" dirty="0"/>
            </a:br>
            <a:endParaRPr lang="en-US" dirty="0"/>
          </a:p>
          <a:p>
            <a:r>
              <a:rPr lang="en-US" dirty="0"/>
              <a:t>Semi-automatic framework involving a stochastic optimization and multi-body physics simulation with contact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Chen et al. "Ballistic Shadow Art"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61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Ballistic motion in art</a:t>
            </a:r>
          </a:p>
        </p:txBody>
      </p:sp>
      <p:pic>
        <p:nvPicPr>
          <p:cNvPr id="1026" name="Picture 2" descr="2010_55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51" y="3073833"/>
            <a:ext cx="3657600" cy="24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010_55_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31" y="3081453"/>
            <a:ext cx="3657600" cy="248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010_55_8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811" y="3077643"/>
            <a:ext cx="3657600" cy="249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26233" y="2108997"/>
            <a:ext cx="10739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i="1" dirty="0">
                <a:solidFill>
                  <a:srgbClr val="222222"/>
                </a:solidFill>
                <a:effectLst/>
              </a:rPr>
              <a:t>Throwing Three Balls in the Air to Get a Straight Line (Best of Thirty-Six Attempts)</a:t>
            </a:r>
            <a:br>
              <a:rPr lang="en-US" sz="2400" dirty="0">
                <a:solidFill>
                  <a:srgbClr val="222222"/>
                </a:solidFill>
              </a:rPr>
            </a:br>
            <a:r>
              <a:rPr lang="en-US" sz="2400" dirty="0">
                <a:solidFill>
                  <a:srgbClr val="222222"/>
                </a:solidFill>
              </a:rPr>
              <a:t>by John </a:t>
            </a:r>
            <a:r>
              <a:rPr lang="en-US" sz="2400" dirty="0" err="1">
                <a:solidFill>
                  <a:srgbClr val="222222"/>
                </a:solidFill>
              </a:rPr>
              <a:t>Baldessari</a:t>
            </a:r>
            <a:endParaRPr lang="en-US" sz="2400" i="0" dirty="0">
              <a:solidFill>
                <a:srgbClr val="222222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43827" y="5708358"/>
            <a:ext cx="5982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“When you get it just right, it ignites meaning”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8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Shadow art &amp; computer graphics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78" y="1877517"/>
            <a:ext cx="5015521" cy="2638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2103" y="4518081"/>
            <a:ext cx="2323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Mitra</a:t>
            </a:r>
            <a:r>
              <a:rPr lang="en-US" dirty="0"/>
              <a:t> and </a:t>
            </a:r>
            <a:r>
              <a:rPr lang="en-US" dirty="0" err="1"/>
              <a:t>Pauly</a:t>
            </a:r>
            <a:r>
              <a:rPr lang="en-US" dirty="0"/>
              <a:t> (2009)</a:t>
            </a:r>
          </a:p>
        </p:txBody>
      </p:sp>
      <p:pic>
        <p:nvPicPr>
          <p:cNvPr id="1026" name="Picture 2" descr="http://mrl.snu.ac.kr/research/ProjectShadowTheatre/tease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9"/>
          <a:stretch/>
        </p:blipFill>
        <p:spPr bwMode="auto">
          <a:xfrm>
            <a:off x="6329548" y="1746399"/>
            <a:ext cx="4826688" cy="290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29548" y="4518633"/>
            <a:ext cx="2074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Won and Lee (2016)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2103" y="5496262"/>
            <a:ext cx="6259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“SHADOWPIX”, </a:t>
            </a:r>
            <a:r>
              <a:rPr lang="en-US" dirty="0" err="1"/>
              <a:t>Bermano</a:t>
            </a:r>
            <a:r>
              <a:rPr lang="en-US" dirty="0"/>
              <a:t> et al. (2012)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“Freeform Shadow Boundary Editing”, </a:t>
            </a:r>
            <a:r>
              <a:rPr lang="en-US" dirty="0" err="1"/>
              <a:t>Mattausch</a:t>
            </a:r>
            <a:r>
              <a:rPr lang="en-US" dirty="0"/>
              <a:t> et al. (2013)</a:t>
            </a:r>
          </a:p>
        </p:txBody>
      </p:sp>
      <p:pic>
        <p:nvPicPr>
          <p:cNvPr id="8" name="Picture 6" descr="http://www.cs.mcgill.ca/~kry/pubs/eigenskin/bunn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182" y="4804229"/>
            <a:ext cx="1923940" cy="147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36524" y="5496261"/>
            <a:ext cx="1657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EigenSkin</a:t>
            </a:r>
            <a:r>
              <a:rPr lang="en-US" dirty="0"/>
              <a:t>”, </a:t>
            </a:r>
            <a:br>
              <a:rPr lang="en-US" dirty="0"/>
            </a:br>
            <a:r>
              <a:rPr lang="en-US" dirty="0" err="1"/>
              <a:t>Kry</a:t>
            </a:r>
            <a:r>
              <a:rPr lang="en-US" dirty="0"/>
              <a:t> et al. (2002)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56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Keyframing &amp; guided physics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45" y="3778378"/>
            <a:ext cx="6944736" cy="20034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6581" y="5597124"/>
            <a:ext cx="211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Popovic</a:t>
            </a:r>
            <a:r>
              <a:rPr lang="en-US" dirty="0"/>
              <a:t> et al. (2000)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81" y="2026170"/>
            <a:ext cx="2322000" cy="1117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581" y="2026170"/>
            <a:ext cx="2322000" cy="1117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0581" y="2026170"/>
            <a:ext cx="2322000" cy="11174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6929" y="3276328"/>
            <a:ext cx="242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Twigg</a:t>
            </a:r>
            <a:r>
              <a:rPr lang="en-US" dirty="0"/>
              <a:t> and James (2008)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2628" y="4303205"/>
            <a:ext cx="2743200" cy="17268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09230" y="5971664"/>
            <a:ext cx="2051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Treuille</a:t>
            </a:r>
            <a:r>
              <a:rPr lang="en-US" dirty="0"/>
              <a:t> et al. (2003)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4010" y="5997176"/>
            <a:ext cx="4958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</a:t>
            </a:r>
            <a:r>
              <a:rPr lang="en-US" dirty="0" err="1"/>
              <a:t>Spacetime</a:t>
            </a:r>
            <a:r>
              <a:rPr lang="en-US" dirty="0"/>
              <a:t> constraints”, </a:t>
            </a:r>
            <a:r>
              <a:rPr lang="en-US" dirty="0" err="1"/>
              <a:t>Witkin</a:t>
            </a:r>
            <a:r>
              <a:rPr lang="en-US" dirty="0"/>
              <a:t> and </a:t>
            </a:r>
            <a:r>
              <a:rPr lang="en-US" dirty="0" err="1"/>
              <a:t>Kass</a:t>
            </a:r>
            <a:r>
              <a:rPr lang="en-US" dirty="0"/>
              <a:t> (1988)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8112" y="1514622"/>
            <a:ext cx="16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</a:rPr>
              <a:t>Rigid bodies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00915" y="1514621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</a:rPr>
              <a:t>Fluids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2972" y="2030392"/>
            <a:ext cx="2743200" cy="18744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29080" y="3838853"/>
            <a:ext cx="2131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Thuerey</a:t>
            </a:r>
            <a:r>
              <a:rPr lang="en-US" dirty="0"/>
              <a:t> et al. (2006)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06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Content Placeholder 60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5507358"/>
                <a:ext cx="10515600" cy="90035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Optimize for initial linear and angular velocities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Evaluate shadow at target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1" name="Content Placeholder 6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5507358"/>
                <a:ext cx="10515600" cy="900350"/>
              </a:xfrm>
              <a:blipFill>
                <a:blip r:embed="rId3"/>
                <a:stretch>
                  <a:fillRect l="-928" t="-13514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/>
          <p:cNvGrpSpPr/>
          <p:nvPr/>
        </p:nvGrpSpPr>
        <p:grpSpPr>
          <a:xfrm>
            <a:off x="139701" y="1264559"/>
            <a:ext cx="12052299" cy="3926428"/>
            <a:chOff x="686860" y="767013"/>
            <a:chExt cx="9793504" cy="3415011"/>
          </a:xfrm>
        </p:grpSpPr>
        <p:sp>
          <p:nvSpPr>
            <p:cNvPr id="31" name="Rectangle: Rounded Corners 30"/>
            <p:cNvSpPr/>
            <p:nvPr/>
          </p:nvSpPr>
          <p:spPr>
            <a:xfrm>
              <a:off x="686860" y="1212643"/>
              <a:ext cx="1777776" cy="1287276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Scene initialization: </a:t>
              </a:r>
              <a:endParaRPr lang="en-US" b="1" i="1" baseline="-25000" dirty="0">
                <a:solidFill>
                  <a:schemeClr val="tx1"/>
                </a:solidFill>
                <a:ea typeface="Cambria Math" panose="02040503050406030204" pitchFamily="18" charset="0"/>
              </a:endParaRPr>
            </a:p>
            <a:p>
              <a:endParaRPr lang="en-US" b="1" i="1" baseline="-25000" dirty="0">
                <a:solidFill>
                  <a:schemeClr val="tx1"/>
                </a:solidFill>
                <a:ea typeface="Cambria Math" panose="02040503050406030204" pitchFamily="18" charset="0"/>
              </a:endParaRPr>
            </a:p>
            <a:p>
              <a:endParaRPr lang="en-US" b="1" i="1" baseline="-25000" dirty="0">
                <a:solidFill>
                  <a:schemeClr val="tx1"/>
                </a:solidFill>
                <a:ea typeface="Cambria Math" panose="02040503050406030204" pitchFamily="18" charset="0"/>
              </a:endParaRPr>
            </a:p>
            <a:p>
              <a:endParaRPr lang="en-US" b="1" i="1" baseline="-25000" dirty="0">
                <a:solidFill>
                  <a:schemeClr val="tx1"/>
                </a:solidFill>
                <a:ea typeface="Cambria Math" panose="02040503050406030204" pitchFamily="18" charset="0"/>
              </a:endParaRPr>
            </a:p>
            <a:p>
              <a:endParaRPr lang="en-US" b="1" i="1" baseline="-25000" dirty="0">
                <a:solidFill>
                  <a:schemeClr val="tx1"/>
                </a:solidFill>
                <a:ea typeface="Cambria Math" panose="02040503050406030204" pitchFamily="18" charset="0"/>
              </a:endParaRPr>
            </a:p>
            <a:p>
              <a:endParaRPr lang="en-US" b="1" i="1" baseline="-25000" dirty="0">
                <a:solidFill>
                  <a:schemeClr val="tx1"/>
                </a:solidFill>
                <a:ea typeface="Cambria Math" panose="02040503050406030204" pitchFamily="18" charset="0"/>
              </a:endParaRPr>
            </a:p>
            <a:p>
              <a:endParaRPr lang="en-US" i="1" baseline="-25000" dirty="0">
                <a:solidFill>
                  <a:schemeClr val="tx1"/>
                </a:solidFill>
                <a:ea typeface="Cambria Math" panose="02040503050406030204" pitchFamily="18" charset="0"/>
              </a:endParaRPr>
            </a:p>
          </p:txBody>
        </p:sp>
        <p:sp>
          <p:nvSpPr>
            <p:cNvPr id="32" name="Rectangle: Rounded Corners 31"/>
            <p:cNvSpPr/>
            <p:nvPr/>
          </p:nvSpPr>
          <p:spPr>
            <a:xfrm>
              <a:off x="3071995" y="1098205"/>
              <a:ext cx="4725904" cy="2995101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79"/>
            </a:p>
          </p:txBody>
        </p:sp>
        <p:sp>
          <p:nvSpPr>
            <p:cNvPr id="33" name="Rectangle: Rounded Corners 32"/>
            <p:cNvSpPr/>
            <p:nvPr/>
          </p:nvSpPr>
          <p:spPr>
            <a:xfrm>
              <a:off x="3443288" y="2107003"/>
              <a:ext cx="4034154" cy="1612529"/>
            </a:xfrm>
            <a:prstGeom prst="round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79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: Rounded Corners 33"/>
                <p:cNvSpPr/>
                <p:nvPr/>
              </p:nvSpPr>
              <p:spPr>
                <a:xfrm>
                  <a:off x="3833618" y="1446011"/>
                  <a:ext cx="3258986" cy="468104"/>
                </a:xfrm>
                <a:prstGeom prst="round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arg</m:t>
                                </m:r>
                                <m:r>
                                  <a:rPr lang="en-US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image</m:t>
                                </m:r>
                              </m:sub>
                            </m:sSub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i="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physics</m:t>
                                </m:r>
                              </m:sub>
                            </m:sSub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i="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scene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ctangle: Rounded Corners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3618" y="1446011"/>
                  <a:ext cx="3258986" cy="468104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5400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/>
            <p:cNvSpPr txBox="1"/>
            <p:nvPr/>
          </p:nvSpPr>
          <p:spPr>
            <a:xfrm>
              <a:off x="4100051" y="1098205"/>
              <a:ext cx="2420965" cy="32122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Ballistic shadow optimization</a:t>
              </a:r>
            </a:p>
          </p:txBody>
        </p:sp>
        <p:cxnSp>
          <p:nvCxnSpPr>
            <p:cNvPr id="36" name="Straight Arrow Connector 35"/>
            <p:cNvCxnSpPr>
              <a:stCxn id="33" idx="0"/>
              <a:endCxn id="34" idx="2"/>
            </p:cNvCxnSpPr>
            <p:nvPr/>
          </p:nvCxnSpPr>
          <p:spPr>
            <a:xfrm flipV="1">
              <a:off x="5460365" y="1914115"/>
              <a:ext cx="2746" cy="1928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7844663" y="1391691"/>
                  <a:ext cx="571570" cy="26768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4663" y="1391691"/>
                  <a:ext cx="571570" cy="267689"/>
                </a:xfrm>
                <a:prstGeom prst="rect">
                  <a:avLst/>
                </a:prstGeom>
                <a:blipFill>
                  <a:blip r:embed="rId5"/>
                  <a:stretch>
                    <a:fillRect l="-8696" r="-1739" b="-5882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7" r="8996"/>
            <a:stretch/>
          </p:blipFill>
          <p:spPr>
            <a:xfrm>
              <a:off x="5617722" y="2189850"/>
              <a:ext cx="1671618" cy="1472614"/>
            </a:xfrm>
            <a:prstGeom prst="rect">
              <a:avLst/>
            </a:prstGeom>
            <a:effectLst/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21" r="8068"/>
            <a:stretch/>
          </p:blipFill>
          <p:spPr>
            <a:xfrm>
              <a:off x="3659098" y="2194443"/>
              <a:ext cx="1706423" cy="1472614"/>
            </a:xfrm>
            <a:prstGeom prst="rect">
              <a:avLst/>
            </a:prstGeom>
            <a:effectLst/>
          </p:spPr>
        </p:pic>
        <p:sp>
          <p:nvSpPr>
            <p:cNvPr id="40" name="TextBox 39"/>
            <p:cNvSpPr txBox="1"/>
            <p:nvPr/>
          </p:nvSpPr>
          <p:spPr>
            <a:xfrm>
              <a:off x="6303511" y="3745310"/>
              <a:ext cx="680830" cy="34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000" i="1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I</a:t>
              </a:r>
              <a:r>
                <a:rPr lang="en-US" sz="2000" baseline="-25000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shadow</a:t>
              </a:r>
              <a:endParaRPr lang="en-US" sz="2000" baseline="-250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H="1">
              <a:off x="6656812" y="3360757"/>
              <a:ext cx="1" cy="524931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prstDash val="sysDash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4678081" y="2164059"/>
              <a:ext cx="1693712" cy="34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Physics simulation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650307" y="3443027"/>
              <a:ext cx="703651" cy="2944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time = 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447382" y="3423730"/>
              <a:ext cx="674995" cy="2944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time = t</a:t>
              </a:r>
            </a:p>
          </p:txBody>
        </p:sp>
        <p:grpSp>
          <p:nvGrpSpPr>
            <p:cNvPr id="45" name="Group 44"/>
            <p:cNvGrpSpPr>
              <a:grpSpLocks noChangeAspect="1"/>
            </p:cNvGrpSpPr>
            <p:nvPr/>
          </p:nvGrpSpPr>
          <p:grpSpPr>
            <a:xfrm>
              <a:off x="8792468" y="1092692"/>
              <a:ext cx="1492285" cy="3089332"/>
              <a:chOff x="9125932" y="206581"/>
              <a:chExt cx="2784920" cy="5765346"/>
            </a:xfrm>
            <a:solidFill>
              <a:schemeClr val="bg1"/>
            </a:solidFill>
            <a:effectLst/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5932" y="4010539"/>
                <a:ext cx="2784920" cy="1961388"/>
              </a:xfrm>
              <a:prstGeom prst="rect">
                <a:avLst/>
              </a:prstGeom>
              <a:grpFill/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5932" y="206581"/>
                <a:ext cx="2784920" cy="1961388"/>
              </a:xfrm>
              <a:prstGeom prst="rect">
                <a:avLst/>
              </a:prstGeom>
              <a:grpFill/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5932" y="2171464"/>
                <a:ext cx="2784920" cy="1961388"/>
              </a:xfrm>
              <a:prstGeom prst="rect">
                <a:avLst/>
              </a:prstGeom>
              <a:grpFill/>
            </p:spPr>
          </p:pic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9847" y="2645314"/>
              <a:ext cx="1524000" cy="1143000"/>
            </a:xfrm>
            <a:prstGeom prst="rect">
              <a:avLst/>
            </a:prstGeom>
            <a:ln w="25400">
              <a:solidFill>
                <a:schemeClr val="tx1"/>
              </a:solidFill>
            </a:ln>
            <a:effectLst/>
          </p:spPr>
        </p:pic>
        <p:sp>
          <p:nvSpPr>
            <p:cNvPr id="47" name="TextBox 46"/>
            <p:cNvSpPr txBox="1"/>
            <p:nvPr/>
          </p:nvSpPr>
          <p:spPr>
            <a:xfrm>
              <a:off x="1711818" y="3425370"/>
              <a:ext cx="572455" cy="34799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000" i="1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I</a:t>
              </a:r>
              <a:r>
                <a:rPr lang="en-US" sz="2000" baseline="-25000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target</a:t>
              </a:r>
              <a:endParaRPr lang="en-US" sz="2000" baseline="-250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48" name="Straight Arrow Connector 47"/>
            <p:cNvCxnSpPr>
              <a:stCxn id="46" idx="3"/>
            </p:cNvCxnSpPr>
            <p:nvPr/>
          </p:nvCxnSpPr>
          <p:spPr>
            <a:xfrm>
              <a:off x="2333847" y="3216814"/>
              <a:ext cx="720503" cy="263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cxnSpLocks/>
              <a:stCxn id="31" idx="3"/>
            </p:cNvCxnSpPr>
            <p:nvPr/>
          </p:nvCxnSpPr>
          <p:spPr>
            <a:xfrm>
              <a:off x="2464636" y="1856281"/>
              <a:ext cx="592889" cy="10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8832632" y="1092692"/>
              <a:ext cx="1485313" cy="308933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79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715676" y="767013"/>
              <a:ext cx="1764688" cy="34799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Optimal trajectory</a:t>
              </a:r>
            </a:p>
          </p:txBody>
        </p:sp>
        <p:cxnSp>
          <p:nvCxnSpPr>
            <p:cNvPr id="52" name="Straight Arrow Connector 51"/>
            <p:cNvCxnSpPr>
              <a:stCxn id="34" idx="3"/>
            </p:cNvCxnSpPr>
            <p:nvPr/>
          </p:nvCxnSpPr>
          <p:spPr>
            <a:xfrm flipV="1">
              <a:off x="7092604" y="1678781"/>
              <a:ext cx="1718021" cy="12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/>
          <p:cNvSpPr/>
          <p:nvPr/>
        </p:nvSpPr>
        <p:spPr>
          <a:xfrm>
            <a:off x="38100" y="1696358"/>
            <a:ext cx="2387600" cy="16383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77800" y="3348534"/>
            <a:ext cx="2109206" cy="150173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8880120" y="1924958"/>
            <a:ext cx="798669" cy="4191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050950" y="1265302"/>
            <a:ext cx="2080305" cy="40632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288454" y="1212726"/>
            <a:ext cx="5512646" cy="3999354"/>
            <a:chOff x="3288454" y="1212725"/>
            <a:chExt cx="5512646" cy="4071795"/>
          </a:xfrm>
        </p:grpSpPr>
        <p:sp>
          <p:nvSpPr>
            <p:cNvPr id="58" name="Rectangle 57"/>
            <p:cNvSpPr/>
            <p:nvPr/>
          </p:nvSpPr>
          <p:spPr>
            <a:xfrm>
              <a:off x="3378200" y="1582058"/>
              <a:ext cx="5422900" cy="3702462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288454" y="1212725"/>
              <a:ext cx="937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CMA-ES</a:t>
              </a:r>
            </a:p>
          </p:txBody>
        </p:sp>
      </p:grpSp>
      <p:sp>
        <p:nvSpPr>
          <p:cNvPr id="62" name="Rectangle 61"/>
          <p:cNvSpPr/>
          <p:nvPr/>
        </p:nvSpPr>
        <p:spPr>
          <a:xfrm>
            <a:off x="5998422" y="2702254"/>
            <a:ext cx="2525139" cy="238672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8</a:t>
            </a:fld>
            <a:endParaRPr lang="en-US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r="8068"/>
          <a:stretch/>
        </p:blipFill>
        <p:spPr>
          <a:xfrm>
            <a:off x="452814" y="2078178"/>
            <a:ext cx="1436755" cy="1158401"/>
          </a:xfrm>
          <a:prstGeom prst="rect">
            <a:avLst/>
          </a:prstGeom>
          <a:effectLst/>
        </p:spPr>
      </p:pic>
      <p:sp>
        <p:nvSpPr>
          <p:cNvPr id="64" name="Rectangle 63"/>
          <p:cNvSpPr/>
          <p:nvPr/>
        </p:nvSpPr>
        <p:spPr>
          <a:xfrm>
            <a:off x="4035496" y="1996673"/>
            <a:ext cx="3848250" cy="5416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3434884" y="2709058"/>
            <a:ext cx="2525139" cy="212094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0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6" grpId="1" animBg="1"/>
      <p:bldP spid="57" grpId="0" animBg="1"/>
      <p:bldP spid="57" grpId="1" animBg="1"/>
      <p:bldP spid="59" grpId="0" animBg="1"/>
      <p:bldP spid="60" grpId="0" animBg="1"/>
      <p:bldP spid="62" grpId="0" animBg="1"/>
      <p:bldP spid="62" grpId="1" animBg="1"/>
      <p:bldP spid="64" grpId="0" animBg="1"/>
      <p:bldP spid="64" grpId="1" animBg="1"/>
      <p:bldP spid="65" grpId="0" animBg="1"/>
      <p:bldP spid="6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functions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Chen et al. "Ballistic Shadow Art"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D9C47-28CB-48B9-860E-D7A9B8D9A0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82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5563</TotalTime>
  <Words>1521</Words>
  <Application>Microsoft Office PowerPoint</Application>
  <PresentationFormat>Widescreen</PresentationFormat>
  <Paragraphs>340</Paragraphs>
  <Slides>35</Slides>
  <Notes>20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Office Theme</vt:lpstr>
      <vt:lpstr>Ballistic Shadow Art</vt:lpstr>
      <vt:lpstr>Shadow art</vt:lpstr>
      <vt:lpstr>Kinetic sculpture</vt:lpstr>
      <vt:lpstr>Ballistic Shadow Art</vt:lpstr>
      <vt:lpstr>Ballistic motion in art</vt:lpstr>
      <vt:lpstr>Background: Shadow art &amp; computer graphics</vt:lpstr>
      <vt:lpstr>Background: Keyframing &amp; guided physics</vt:lpstr>
      <vt:lpstr>Overview</vt:lpstr>
      <vt:lpstr>Energy functions</vt:lpstr>
      <vt:lpstr>Optimization objectives</vt:lpstr>
      <vt:lpstr>Image: Difference of image moments</vt:lpstr>
      <vt:lpstr>Image: XOR difference of images</vt:lpstr>
      <vt:lpstr>Physics: Contact penalty</vt:lpstr>
      <vt:lpstr>Scene: User-define hints</vt:lpstr>
      <vt:lpstr>Scene: Barrier function</vt:lpstr>
      <vt:lpstr>Convergence strategies  and refinement</vt:lpstr>
      <vt:lpstr>Strategy 1: Multi-stage optimization</vt:lpstr>
      <vt:lpstr>Strategy 2: Sequential optimization</vt:lpstr>
      <vt:lpstr>Extra stage: Boundary refinement</vt:lpstr>
      <vt:lpstr>Extra stage: Boundary refinement</vt:lpstr>
      <vt:lpstr>Results</vt:lpstr>
      <vt:lpstr>PowerPoint Presentation</vt:lpstr>
      <vt:lpstr>PowerPoint Presentation</vt:lpstr>
      <vt:lpstr>PowerPoint Presentation</vt:lpstr>
      <vt:lpstr>Multiple starting configurations</vt:lpstr>
      <vt:lpstr>PowerPoint Presentation</vt:lpstr>
      <vt:lpstr>Limitations</vt:lpstr>
      <vt:lpstr>Conclusion</vt:lpstr>
      <vt:lpstr>PowerPoint Presentation</vt:lpstr>
      <vt:lpstr>PowerPoint Presentation</vt:lpstr>
      <vt:lpstr>PowerPoint Presentation</vt:lpstr>
      <vt:lpstr>PowerPoint Presentation</vt:lpstr>
      <vt:lpstr>Image comparison objectives</vt:lpstr>
      <vt:lpstr>Image moments</vt:lpstr>
      <vt:lpstr>E_reg: Regularization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Ballistic Shadow Art</dc:title>
  <dc:creator>Sheldon Andrews</dc:creator>
  <cp:lastModifiedBy>Sheldon Andrews</cp:lastModifiedBy>
  <cp:revision>340</cp:revision>
  <dcterms:created xsi:type="dcterms:W3CDTF">2017-05-12T16:46:59Z</dcterms:created>
  <dcterms:modified xsi:type="dcterms:W3CDTF">2017-05-29T14:33:12Z</dcterms:modified>
</cp:coreProperties>
</file>